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sldIdLst>
    <p:sldId id="308" r:id="rId2"/>
    <p:sldId id="309" r:id="rId3"/>
    <p:sldId id="275" r:id="rId4"/>
    <p:sldId id="276" r:id="rId5"/>
    <p:sldId id="277" r:id="rId6"/>
    <p:sldId id="278" r:id="rId7"/>
    <p:sldId id="279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10" r:id="rId35"/>
    <p:sldId id="311" r:id="rId36"/>
    <p:sldId id="312" r:id="rId37"/>
    <p:sldId id="321" r:id="rId38"/>
    <p:sldId id="322" r:id="rId3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02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27EFB-2485-4710-BE1F-EDF18928C777}" type="datetimeFigureOut">
              <a:rPr lang="de-DE" smtClean="0"/>
              <a:t>18.07.2022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40EE1-A2A3-4113-A425-019FF0532D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12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02671" y="2670948"/>
            <a:ext cx="10014504" cy="677565"/>
          </a:xfrm>
          <a:prstGeom prst="rect">
            <a:avLst/>
          </a:prstGeom>
        </p:spPr>
        <p:txBody>
          <a:bodyPr tIns="0" rIns="0">
            <a:normAutofit/>
          </a:bodyPr>
          <a:lstStyle>
            <a:lvl1pPr algn="r">
              <a:defRPr sz="3200"/>
            </a:lvl1pPr>
          </a:lstStyle>
          <a:p>
            <a:r>
              <a:rPr lang="de-DE" dirty="0"/>
              <a:t>Titel des Vortrags</a:t>
            </a:r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4283" y="3528716"/>
            <a:ext cx="10022891" cy="381859"/>
          </a:xfrm>
          <a:prstGeom prst="rect">
            <a:avLst/>
          </a:prstGeom>
        </p:spPr>
        <p:txBody>
          <a:bodyPr rIns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Vorname Name Referent/in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3699" y="3969123"/>
            <a:ext cx="10023475" cy="696913"/>
          </a:xfrm>
          <a:prstGeom prst="rect">
            <a:avLst/>
          </a:prstGeom>
        </p:spPr>
        <p:txBody>
          <a:bodyPr tIns="0" rIns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de-DE" dirty="0"/>
              <a:t>Amtsbezeichnung</a:t>
            </a:r>
            <a:br>
              <a:rPr lang="de-DE" dirty="0"/>
            </a:br>
            <a:r>
              <a:rPr lang="de-DE" dirty="0"/>
              <a:t>Aufgabengebiet / Referat</a:t>
            </a:r>
          </a:p>
        </p:txBody>
      </p:sp>
      <p:pic>
        <p:nvPicPr>
          <p:cNvPr id="12" name="Picture 3" descr="Picture 3"/>
          <p:cNvPicPr>
            <a:picLocks noChangeAspect="1"/>
          </p:cNvPicPr>
          <p:nvPr userDrawn="1"/>
        </p:nvPicPr>
        <p:blipFill>
          <a:blip r:embed="rId2"/>
          <a:srcRect l="7639"/>
          <a:stretch>
            <a:fillRect/>
          </a:stretch>
        </p:blipFill>
        <p:spPr>
          <a:xfrm>
            <a:off x="3045639" y="5586"/>
            <a:ext cx="9146361" cy="1260348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2D22B68-6F66-4344-B75C-E798ACE3B9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274" y="5760000"/>
            <a:ext cx="11049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831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56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 Name     Bayerisches Staatsministerium für Wohnen, Bau und Verkehr    Titel des Vortrags     Datum des Vortrags</a:t>
            </a:r>
            <a:endParaRPr lang="de-DE" dirty="0"/>
          </a:p>
        </p:txBody>
      </p:sp>
      <p:sp>
        <p:nvSpPr>
          <p:cNvPr id="5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244475" y="402670"/>
            <a:ext cx="5220000" cy="62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rIns="0" anchor="ctr">
            <a:noAutofit/>
          </a:bodyPr>
          <a:lstStyle>
            <a:lvl1pPr>
              <a:defRPr/>
            </a:lvl1pPr>
          </a:lstStyle>
          <a:p>
            <a:r>
              <a:rPr lang="de-DE" dirty="0"/>
              <a:t>Folienüberschrift</a:t>
            </a:r>
            <a:endParaRPr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5546725" y="0"/>
            <a:ext cx="6645275" cy="6359525"/>
          </a:xfrm>
          <a:prstGeom prst="rect">
            <a:avLst/>
          </a:prstGeom>
        </p:spPr>
        <p:txBody>
          <a:bodyPr/>
          <a:lstStyle>
            <a:lvl1pPr algn="ctr"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44474" y="1096963"/>
            <a:ext cx="5220000" cy="609600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13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4475" y="1809750"/>
            <a:ext cx="5221288" cy="4549775"/>
          </a:xfrm>
          <a:prstGeom prst="rect">
            <a:avLst/>
          </a:prstGeom>
        </p:spPr>
        <p:txBody>
          <a:bodyPr lIns="0">
            <a:normAutofit/>
          </a:bodyPr>
          <a:lstStyle>
            <a:lvl1pPr marL="171450" indent="-171450" algn="l">
              <a:lnSpc>
                <a:spcPct val="150000"/>
              </a:lnSpc>
              <a:buFontTx/>
              <a:buChar char="-"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171450" indent="-171450" algn="l">
              <a:lnSpc>
                <a:spcPct val="150000"/>
              </a:lnSpc>
              <a:buFontTx/>
              <a:buChar char="-"/>
              <a:defRPr sz="2800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Textblock klare Aussagen und Botschaften mit wenig Text (Schriftgröße mindestens 16)</a:t>
            </a:r>
          </a:p>
        </p:txBody>
      </p:sp>
    </p:spTree>
    <p:extLst>
      <p:ext uri="{BB962C8B-B14F-4D97-AF65-F5344CB8AC3E}">
        <p14:creationId xmlns:p14="http://schemas.microsoft.com/office/powerpoint/2010/main" val="77071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Bayerisches Staatsministerium für Wohnen, Bau und Verkehr    Die neuen Wohnraumförderbestimmungen in Bayern     03. Mai 2022</a:t>
            </a:r>
          </a:p>
        </p:txBody>
      </p:sp>
      <p:sp>
        <p:nvSpPr>
          <p:cNvPr id="5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244474" y="402670"/>
            <a:ext cx="11520000" cy="62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rIns="0" anchor="ctr">
            <a:noAutofit/>
          </a:bodyPr>
          <a:lstStyle>
            <a:lvl1pPr>
              <a:defRPr/>
            </a:lvl1pPr>
          </a:lstStyle>
          <a:p>
            <a:r>
              <a:rPr lang="de-DE" dirty="0"/>
              <a:t>Folienüberschrift</a:t>
            </a:r>
            <a:endParaRPr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44474" y="1096963"/>
            <a:ext cx="11520000" cy="609600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4474" y="1962150"/>
            <a:ext cx="11520000" cy="4397375"/>
          </a:xfrm>
          <a:prstGeom prst="rect">
            <a:avLst/>
          </a:prstGeom>
        </p:spPr>
        <p:txBody>
          <a:bodyPr l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171450" indent="-171450" algn="l">
              <a:lnSpc>
                <a:spcPct val="150000"/>
              </a:lnSpc>
              <a:buFontTx/>
              <a:buChar char="-"/>
              <a:defRPr sz="2800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Textblock:  klare Aussagen und Botschaften mit wenig Text (Schriftgröße mindestens 16)</a:t>
            </a:r>
          </a:p>
        </p:txBody>
      </p:sp>
    </p:spTree>
    <p:extLst>
      <p:ext uri="{BB962C8B-B14F-4D97-AF65-F5344CB8AC3E}">
        <p14:creationId xmlns:p14="http://schemas.microsoft.com/office/powerpoint/2010/main" val="248425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 Name     Bayerisches Staatsministerium für Wohnen, Bau und Verkehr    Titel des Vortrags     Datum des Vortrags</a:t>
            </a:r>
            <a:endParaRPr lang="de-DE" dirty="0"/>
          </a:p>
        </p:txBody>
      </p:sp>
      <p:sp>
        <p:nvSpPr>
          <p:cNvPr id="5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244475" y="402670"/>
            <a:ext cx="11520000" cy="62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rIns="0" anchor="ctr">
            <a:noAutofit/>
          </a:bodyPr>
          <a:lstStyle>
            <a:lvl1pPr>
              <a:defRPr/>
            </a:lvl1pPr>
          </a:lstStyle>
          <a:p>
            <a:r>
              <a:rPr lang="de-DE" dirty="0"/>
              <a:t>Folienüberschrift</a:t>
            </a:r>
            <a:endParaRPr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44474" y="1096963"/>
            <a:ext cx="11520000" cy="609600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3405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 Name     Bayerisches Staatsministerium für Wohnen, Bau und Verkehr    Titel des Vortrags     Datum des Vortrags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765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, Bild und Wortbildmar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 Name     Bayerisches Staatsministerium für Wohnen, Bau und Verkehr    Titel des Vortrags     Datum des Vortrags</a:t>
            </a:r>
            <a:endParaRPr lang="de-DE" dirty="0"/>
          </a:p>
        </p:txBody>
      </p:sp>
      <p:sp>
        <p:nvSpPr>
          <p:cNvPr id="5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244475" y="647700"/>
            <a:ext cx="5220000" cy="62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rIns="0" anchor="ctr">
            <a:noAutofit/>
          </a:bodyPr>
          <a:lstStyle>
            <a:lvl1pPr>
              <a:defRPr/>
            </a:lvl1pPr>
          </a:lstStyle>
          <a:p>
            <a:r>
              <a:rPr lang="de-DE" dirty="0"/>
              <a:t>Folienüberschrift</a:t>
            </a:r>
            <a:endParaRPr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/>
          </p:nvPr>
        </p:nvSpPr>
        <p:spPr>
          <a:xfrm>
            <a:off x="5709285" y="647700"/>
            <a:ext cx="5608955" cy="5715000"/>
          </a:xfrm>
          <a:prstGeom prst="rect">
            <a:avLst/>
          </a:prstGeom>
        </p:spPr>
        <p:txBody>
          <a:bodyPr/>
          <a:lstStyle>
            <a:lvl1pPr algn="ctr"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4475" y="2247900"/>
            <a:ext cx="5221288" cy="4111625"/>
          </a:xfrm>
          <a:prstGeom prst="rect">
            <a:avLst/>
          </a:prstGeom>
        </p:spPr>
        <p:txBody>
          <a:bodyPr lIns="0">
            <a:normAutofit/>
          </a:bodyPr>
          <a:lstStyle>
            <a:lvl1pPr marL="171450" indent="-171450" algn="l">
              <a:lnSpc>
                <a:spcPct val="150000"/>
              </a:lnSpc>
              <a:buFontTx/>
              <a:buChar char="-"/>
              <a:defRPr sz="1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171450" indent="-171450" algn="l">
              <a:lnSpc>
                <a:spcPct val="150000"/>
              </a:lnSpc>
              <a:buFontTx/>
              <a:buChar char="-"/>
              <a:defRPr sz="2800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Textblock:  klare Aussagen und Botschaften mit wenig Text (Schriftgröße mindestens 16)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44474" y="1354138"/>
            <a:ext cx="5220000" cy="609600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</p:txBody>
      </p:sp>
      <p:pic>
        <p:nvPicPr>
          <p:cNvPr id="9" name="Picture 3" descr="Picture 3"/>
          <p:cNvPicPr>
            <a:picLocks noChangeAspect="1"/>
          </p:cNvPicPr>
          <p:nvPr userDrawn="1"/>
        </p:nvPicPr>
        <p:blipFill>
          <a:blip r:embed="rId2"/>
          <a:srcRect l="7639"/>
          <a:stretch>
            <a:fillRect/>
          </a:stretch>
        </p:blipFill>
        <p:spPr>
          <a:xfrm>
            <a:off x="7707649" y="0"/>
            <a:ext cx="4484351" cy="6179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4970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Wortbildmar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 Name     Bayerisches Staatsministerium für Wohnen, Bau und Verkehr    Titel des Vortrags     Datum des Vortrags</a:t>
            </a:r>
            <a:endParaRPr lang="de-DE" dirty="0"/>
          </a:p>
        </p:txBody>
      </p:sp>
      <p:sp>
        <p:nvSpPr>
          <p:cNvPr id="5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244475" y="650320"/>
            <a:ext cx="11520000" cy="62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rIns="0" anchor="ctr">
            <a:noAutofit/>
          </a:bodyPr>
          <a:lstStyle>
            <a:lvl1pPr>
              <a:defRPr/>
            </a:lvl1pPr>
          </a:lstStyle>
          <a:p>
            <a:r>
              <a:rPr lang="de-DE" dirty="0"/>
              <a:t>Folienüberschrift</a:t>
            </a:r>
            <a:endParaRPr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4475" y="2257425"/>
            <a:ext cx="11520000" cy="4102100"/>
          </a:xfrm>
          <a:prstGeom prst="rect">
            <a:avLst/>
          </a:prstGeom>
        </p:spPr>
        <p:txBody>
          <a:bodyPr lIns="0">
            <a:normAutofit/>
          </a:bodyPr>
          <a:lstStyle>
            <a:lvl1pPr marL="171450" marR="0" indent="-17145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 sz="28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marL="171450" indent="-171450" algn="l">
              <a:lnSpc>
                <a:spcPct val="150000"/>
              </a:lnSpc>
              <a:buFontTx/>
              <a:buChar char="-"/>
              <a:defRPr sz="2800"/>
            </a:pPr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Textblock: klare Aussagen und Botschaften mit wenig Text (Schriftgröße mindestens 16)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44474" y="1344613"/>
            <a:ext cx="11520000" cy="609600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</p:txBody>
      </p:sp>
      <p:pic>
        <p:nvPicPr>
          <p:cNvPr id="7" name="Picture 3" descr="Picture 3"/>
          <p:cNvPicPr>
            <a:picLocks noChangeAspect="1"/>
          </p:cNvPicPr>
          <p:nvPr userDrawn="1"/>
        </p:nvPicPr>
        <p:blipFill>
          <a:blip r:embed="rId2"/>
          <a:srcRect l="7639"/>
          <a:stretch>
            <a:fillRect/>
          </a:stretch>
        </p:blipFill>
        <p:spPr>
          <a:xfrm>
            <a:off x="7707649" y="0"/>
            <a:ext cx="4484351" cy="6179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7649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Wortbildmar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Vorname Name     Bayerisches Staatsministerium für Wohnen, Bau und Verkehr    Titel des Vortrags     Datum des Vortrags</a:t>
            </a:r>
            <a:endParaRPr lang="de-DE" dirty="0"/>
          </a:p>
        </p:txBody>
      </p:sp>
      <p:sp>
        <p:nvSpPr>
          <p:cNvPr id="5" name="Titeltext"/>
          <p:cNvSpPr txBox="1">
            <a:spLocks noGrp="1"/>
          </p:cNvSpPr>
          <p:nvPr>
            <p:ph type="title" hasCustomPrompt="1"/>
          </p:nvPr>
        </p:nvSpPr>
        <p:spPr>
          <a:xfrm>
            <a:off x="244475" y="650320"/>
            <a:ext cx="11520000" cy="629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rIns="0" anchor="ctr">
            <a:noAutofit/>
          </a:bodyPr>
          <a:lstStyle>
            <a:lvl1pPr>
              <a:defRPr/>
            </a:lvl1pPr>
          </a:lstStyle>
          <a:p>
            <a:r>
              <a:rPr lang="de-DE" dirty="0"/>
              <a:t>Folienüberschrift</a:t>
            </a:r>
            <a:endParaRPr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44474" y="1344613"/>
            <a:ext cx="11520000" cy="609600"/>
          </a:xfrm>
          <a:prstGeom prst="rect">
            <a:avLst/>
          </a:prstGeo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dirty="0"/>
              <a:t>Untertitel</a:t>
            </a:r>
          </a:p>
        </p:txBody>
      </p:sp>
      <p:pic>
        <p:nvPicPr>
          <p:cNvPr id="6" name="Picture 3" descr="Picture 3"/>
          <p:cNvPicPr>
            <a:picLocks noChangeAspect="1"/>
          </p:cNvPicPr>
          <p:nvPr userDrawn="1"/>
        </p:nvPicPr>
        <p:blipFill>
          <a:blip r:embed="rId2"/>
          <a:srcRect l="7639"/>
          <a:stretch>
            <a:fillRect/>
          </a:stretch>
        </p:blipFill>
        <p:spPr>
          <a:xfrm>
            <a:off x="7707649" y="0"/>
            <a:ext cx="4484351" cy="61793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6341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544300" y="6475746"/>
            <a:ext cx="5207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33132-FD0B-4267-BE59-84D94BD7AF5E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43840" y="6475746"/>
            <a:ext cx="11094720" cy="288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Bayerisches Staatsministerium für Wohnen, Bau und Verkehr    Die neuen Wohnraumförderbestimmungen in Bayern     03. Mai 2022</a:t>
            </a:r>
          </a:p>
        </p:txBody>
      </p:sp>
    </p:spTree>
    <p:extLst>
      <p:ext uri="{BB962C8B-B14F-4D97-AF65-F5344CB8AC3E}">
        <p14:creationId xmlns:p14="http://schemas.microsoft.com/office/powerpoint/2010/main" val="6443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14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mailto:roman.dienersberger@stmb.bayern.d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Die neuen Wohnraumförderbestimmungen 2022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endParaRPr lang="de-DE" dirty="0"/>
          </a:p>
          <a:p>
            <a:r>
              <a:rPr lang="de-DE" dirty="0"/>
              <a:t>Referatsleiter Wohnraumförderung und Sonderförderprogramme</a:t>
            </a:r>
          </a:p>
        </p:txBody>
      </p:sp>
    </p:spTree>
    <p:extLst>
      <p:ext uri="{BB962C8B-B14F-4D97-AF65-F5344CB8AC3E}">
        <p14:creationId xmlns:p14="http://schemas.microsoft.com/office/powerpoint/2010/main" val="277821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Verwendungsnachweis (Nr. 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Verwendungsnachweis in Form einer Schlussabrechnung (EOF: Formblatt </a:t>
            </a:r>
            <a:r>
              <a:rPr lang="de-DE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Stabau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beziehungsweise AOF: Formblatt </a:t>
            </a:r>
            <a:r>
              <a:rPr lang="de-DE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Stabau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de-DE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1827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920376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/>
              <a:t>Änderungen in Teil 2 Abschnitt 2: EOF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Nr. 18: Erhöhung der Bewirtschaftungskosten auf 20 Euro/m²,                          Garagen, Carports: 125 Euro/Jahr (siehe auch Nr. 35.5)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Nr. 19.5: Hinweise zu Nebenleistungen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Nr. 20: Erweiterung der Bandbreite der zumutbaren Miete 3,50 Euro/m² bis 7,00 Euro/m²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Für Haushalte der Einkommensstufen II und III erhöht sich die zumutbare Miete jeweils um </a:t>
            </a:r>
            <a:r>
              <a:rPr lang="de-DE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bis zu </a:t>
            </a:r>
            <a:r>
              <a:rPr lang="de-DE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1,50 €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je m</a:t>
            </a:r>
            <a:r>
              <a:rPr lang="de-DE" baseline="30000" dirty="0"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gegenüber der nächstniedrigeren Einkommensstufe (siehe auch Nr. 25.3) </a:t>
            </a:r>
          </a:p>
        </p:txBody>
      </p:sp>
    </p:spTree>
    <p:extLst>
      <p:ext uri="{BB962C8B-B14F-4D97-AF65-F5344CB8AC3E}">
        <p14:creationId xmlns:p14="http://schemas.microsoft.com/office/powerpoint/2010/main" val="178786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Abschnitt 2: EOF</a:t>
            </a:r>
          </a:p>
          <a:p>
            <a:r>
              <a:rPr lang="de-DE" b="1" dirty="0"/>
              <a:t>Nr. 22 : Zuschüsse</a:t>
            </a:r>
          </a:p>
          <a:p>
            <a:r>
              <a:rPr lang="de-DE" b="1" dirty="0"/>
              <a:t> 22.1: allgemeiner Zuschuss 500 Euro/m²</a:t>
            </a:r>
          </a:p>
          <a:p>
            <a:r>
              <a:rPr lang="de-DE" b="1" dirty="0"/>
              <a:t>22.2: „Nachhaltigkeitszuschuss“ 200 Euro/m²</a:t>
            </a:r>
          </a:p>
          <a:p>
            <a:r>
              <a:rPr lang="de-DE" b="1" dirty="0"/>
              <a:t>22.3: Zuschuss „Energieeffizienz“ 100 Euro/m²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354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Abschnitt 2: EOF</a:t>
            </a:r>
          </a:p>
          <a:p>
            <a:r>
              <a:rPr lang="de-DE" b="1" dirty="0"/>
              <a:t>Nr. 23 : Objektabhängiges Darlehen</a:t>
            </a:r>
          </a:p>
          <a:p>
            <a:r>
              <a:rPr lang="de-DE" b="1" dirty="0"/>
              <a:t> </a:t>
            </a:r>
            <a:r>
              <a:rPr lang="de-DE" dirty="0"/>
              <a:t>Berechnungsgrundlage „Kostenobergrenze“, aber nur zu ¼ </a:t>
            </a:r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Zuschläge für höhere Energieeffizienz entfallen </a:t>
            </a:r>
          </a:p>
        </p:txBody>
      </p:sp>
    </p:spTree>
    <p:extLst>
      <p:ext uri="{BB962C8B-B14F-4D97-AF65-F5344CB8AC3E}">
        <p14:creationId xmlns:p14="http://schemas.microsoft.com/office/powerpoint/2010/main" val="94695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Änderungen in Teil 2 Abschnitt 2: EOF</a:t>
            </a:r>
          </a:p>
          <a:p>
            <a:r>
              <a:rPr lang="de-DE" b="1" dirty="0"/>
              <a:t>Nr. 25 : Zusatzförderung</a:t>
            </a:r>
          </a:p>
          <a:p>
            <a:r>
              <a:rPr lang="de-DE" b="1" dirty="0"/>
              <a:t> </a:t>
            </a:r>
            <a:r>
              <a:rPr lang="de-DE" dirty="0"/>
              <a:t>Nr. 25.7:  Dauer  24 Monate</a:t>
            </a:r>
          </a:p>
          <a:p>
            <a:r>
              <a:rPr lang="de-DE" dirty="0"/>
              <a:t>Nr. 25.10: mögliche Verlängerung der Zusatzförderung um bis zu drei Jahre nach Auslauf der Bindung.</a:t>
            </a:r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395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821160" cy="5208376"/>
          </a:xfrm>
        </p:spPr>
        <p:txBody>
          <a:bodyPr>
            <a:normAutofit fontScale="77500" lnSpcReduction="20000"/>
          </a:bodyPr>
          <a:lstStyle/>
          <a:p>
            <a:r>
              <a:rPr lang="de-DE" b="1" dirty="0"/>
              <a:t>Änderungen in Teil 2 Abschnitt 4: AOF</a:t>
            </a:r>
          </a:p>
          <a:p>
            <a:r>
              <a:rPr lang="de-DE" dirty="0"/>
              <a:t>Nr. 33: Höhere Berechnungsgrundlagen, Darlehensnachlass von 0,5% des bewilligten Darlehensbetrags f</a:t>
            </a:r>
            <a:r>
              <a:rPr lang="de-DE" sz="2600" dirty="0">
                <a:solidFill>
                  <a:prstClr val="black"/>
                </a:solidFill>
              </a:rPr>
              <a:t>ür jedes volle Kalenderjahr der bestimmungsgemäßen </a:t>
            </a:r>
            <a:r>
              <a:rPr lang="de-DE" dirty="0"/>
              <a:t>Belegung</a:t>
            </a:r>
          </a:p>
          <a:p>
            <a:r>
              <a:rPr lang="de-DE" dirty="0"/>
              <a:t>Nr. 34: Zuschüsse (entsprechend EOF)</a:t>
            </a:r>
          </a:p>
          <a:p>
            <a:r>
              <a:rPr lang="de-DE" dirty="0"/>
              <a:t>Nr. 35.5: geänderte Bewirtschaftungskosten</a:t>
            </a:r>
          </a:p>
          <a:p>
            <a:r>
              <a:rPr lang="de-DE" dirty="0"/>
              <a:t>Nr. 36: auch 40-jährige Bindungen möglich</a:t>
            </a:r>
          </a:p>
          <a:p>
            <a:r>
              <a:rPr lang="de-DE" dirty="0"/>
              <a:t>Nr. 37: spätere Mieterhöhungen nach jeweils fünf Jahren, Erhöhungsbeträge leicht verbessert.</a:t>
            </a:r>
          </a:p>
          <a:p>
            <a:endParaRPr lang="de-DE" dirty="0"/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5935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Abschnitt 5: Bindungsverlängerung</a:t>
            </a:r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(siehe Rundschreiben vom 18.06.2018)</a:t>
            </a:r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15 Jahre zu aktuellen Konditionen, bis fünf Jahre vor bisherigem </a:t>
            </a:r>
            <a:r>
              <a:rPr lang="de-DE" dirty="0" err="1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Bindungungsauslauf</a:t>
            </a:r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möglich. </a:t>
            </a:r>
          </a:p>
        </p:txBody>
      </p:sp>
    </p:spTree>
    <p:extLst>
      <p:ext uri="{BB962C8B-B14F-4D97-AF65-F5344CB8AC3E}">
        <p14:creationId xmlns:p14="http://schemas.microsoft.com/office/powerpoint/2010/main" val="3991515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Abschnitt 6: Mittelbare Belegung</a:t>
            </a:r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(siehe Rundschreiben vom 17.10.2013)</a:t>
            </a:r>
          </a:p>
          <a:p>
            <a:r>
              <a:rPr lang="de-D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Voraussetzungen entsprechend Rundschreiben</a:t>
            </a:r>
          </a:p>
        </p:txBody>
      </p:sp>
    </p:spTree>
    <p:extLst>
      <p:ext uri="{BB962C8B-B14F-4D97-AF65-F5344CB8AC3E}">
        <p14:creationId xmlns:p14="http://schemas.microsoft.com/office/powerpoint/2010/main" val="3902822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Änderungen in Teil 3: Eigenwohnraumförderung</a:t>
            </a:r>
          </a:p>
          <a:p>
            <a:r>
              <a:rPr lang="de-DE" dirty="0"/>
              <a:t>Nr. 40.1: Präzisierung der Ausschlusstatbestände</a:t>
            </a:r>
          </a:p>
          <a:p>
            <a:r>
              <a:rPr lang="de-DE" dirty="0"/>
              <a:t>Nr. 47.2: Erhöhung der Mindestbeträge für den Lebensunterhalt und der Pauschalen für die Bewirtschaftungskosten</a:t>
            </a:r>
          </a:p>
          <a:p>
            <a:r>
              <a:rPr lang="de-DE" dirty="0"/>
              <a:t>Nr. 48.5: Wohnraum für zusätzlichen Kinderwunsch</a:t>
            </a:r>
          </a:p>
          <a:p>
            <a:r>
              <a:rPr lang="de-DE" dirty="0"/>
              <a:t>Nr. 48.11: Abstellflächen bei fehlenden Kellerräumen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8611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4: Anpassung von Wohnraum an die Belange von Menschen mit Behinderung</a:t>
            </a:r>
          </a:p>
          <a:p>
            <a:r>
              <a:rPr lang="de-DE" dirty="0"/>
              <a:t>Keine Änderungen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232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/>
              <a:t>Übersicht über die wichtigsten Änderungen 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000" b="1" dirty="0"/>
              <a:t>Gliederung: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100" dirty="0"/>
              <a:t>Teil 2 Mietwohnraumförderung wurde neu in 6 Abschnitte gegliedert:</a:t>
            </a:r>
          </a:p>
          <a:p>
            <a:pPr marL="457200" indent="-457200"/>
            <a:r>
              <a:rPr lang="de-DE" sz="2000" dirty="0"/>
              <a:t>		Abschnitt 1: Allgemeine Fördervoraussetzungen</a:t>
            </a:r>
          </a:p>
          <a:p>
            <a:pPr marL="457200" indent="-457200"/>
            <a:r>
              <a:rPr lang="de-DE" sz="2000" dirty="0"/>
              <a:t>		Abschnitt 2: EOF</a:t>
            </a:r>
          </a:p>
          <a:p>
            <a:pPr marL="457200" indent="-457200"/>
            <a:r>
              <a:rPr lang="de-DE" sz="2000" dirty="0"/>
              <a:t>		Abschnitt 3: Nachhaltigkeit in der Wohnraumförderung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/>
            <a:r>
              <a:rPr lang="de-DE" sz="2000" dirty="0"/>
              <a:t>		Abschnitt 4: AOF</a:t>
            </a:r>
          </a:p>
          <a:p>
            <a:pPr marL="457200" indent="-457200"/>
            <a:r>
              <a:rPr lang="de-DE" sz="2000" dirty="0"/>
              <a:t>		Abschnitt 5: Verlängerung von Belegungs- und Mietbindungen</a:t>
            </a:r>
          </a:p>
          <a:p>
            <a:pPr marL="457200" indent="-457200"/>
            <a:r>
              <a:rPr lang="de-DE" sz="2000" dirty="0"/>
              <a:t>		Abschnitt 6: Mittelbare Belegung </a:t>
            </a:r>
          </a:p>
        </p:txBody>
      </p:sp>
    </p:spTree>
    <p:extLst>
      <p:ext uri="{BB962C8B-B14F-4D97-AF65-F5344CB8AC3E}">
        <p14:creationId xmlns:p14="http://schemas.microsoft.com/office/powerpoint/2010/main" val="1553838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5: Verfahren</a:t>
            </a:r>
          </a:p>
          <a:p>
            <a:r>
              <a:rPr lang="de-DE" dirty="0"/>
              <a:t>Nr. 65: Evaluierung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829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6: Schlussbestimmungen</a:t>
            </a:r>
          </a:p>
          <a:p>
            <a:r>
              <a:rPr lang="de-DE" dirty="0"/>
              <a:t>Nr. 67.3: Übergangsregel (Anwendung WFB 2012) gilt bis 31.12.2022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609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Nachhaltigkeitsbausteine in der Mietwohnraumförderung</a:t>
            </a:r>
          </a:p>
        </p:txBody>
      </p:sp>
    </p:spTree>
    <p:extLst>
      <p:ext uri="{BB962C8B-B14F-4D97-AF65-F5344CB8AC3E}">
        <p14:creationId xmlns:p14="http://schemas.microsoft.com/office/powerpoint/2010/main" val="5728115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 in der Wohnraumförderung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Abschnitt 3 in den Wohnraumförderbestimmungen 2022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b="1" dirty="0"/>
              <a:t>Drei neue Förderbausteine: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„drauf und dran - nachhaltig erneuern und erweitern“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„Energieeffizienz“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„Nachhaltigkeitszuschuss“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9461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„drauf und dran - nachhaltig erneuern und erweitern“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Erweitern und Modernisieren in der EOF und AOF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Ziele: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Reduzierung Flächenverbrauch durch Nachverdichtung</a:t>
            </a:r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Bestandsnutzung – Erhalt grauer Energie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Energetische Verbesserung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3026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„drauf und dran - nachhaltig erneuern und erweitern“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Erweitern und Modernisieren in der EOF und AOF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Voraussetzungen: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Maßnahme in der </a:t>
            </a:r>
            <a:r>
              <a:rPr lang="de-DE" b="1" dirty="0"/>
              <a:t>EOF</a:t>
            </a:r>
            <a:r>
              <a:rPr lang="de-DE" dirty="0"/>
              <a:t> oder </a:t>
            </a:r>
            <a:r>
              <a:rPr lang="de-DE" b="1" dirty="0"/>
              <a:t>AOF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Erweiterung</a:t>
            </a:r>
            <a:r>
              <a:rPr lang="de-DE" dirty="0"/>
              <a:t> um </a:t>
            </a:r>
            <a:r>
              <a:rPr lang="de-DE" b="1" dirty="0"/>
              <a:t>mindestens 25% </a:t>
            </a:r>
            <a:r>
              <a:rPr lang="de-DE" dirty="0"/>
              <a:t>der Wohnfläche oder Zahl der WEs zum Bestand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Effizienzhausstandard</a:t>
            </a:r>
            <a:r>
              <a:rPr lang="de-DE" dirty="0"/>
              <a:t> muss erreicht werden (Kombinationsmöglichkeit mit Förderbaustein „Energieeffizienz“</a:t>
            </a:r>
          </a:p>
        </p:txBody>
      </p:sp>
    </p:spTree>
    <p:extLst>
      <p:ext uri="{BB962C8B-B14F-4D97-AF65-F5344CB8AC3E}">
        <p14:creationId xmlns:p14="http://schemas.microsoft.com/office/powerpoint/2010/main" val="1519175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„drauf und dran - nachhaltig erneuern und erweitern“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Erweitern und Modernisieren in der EOF und AOF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Förderhöhe: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Unverändert objektabhängiges und belegungsabhängiges Darlehen </a:t>
            </a:r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Erhöhung des Zuschusses bei </a:t>
            </a:r>
            <a:r>
              <a:rPr lang="de-DE" b="1" dirty="0"/>
              <a:t>Erweiterung auf bis zu 125 % =&gt; 625 €/m² </a:t>
            </a:r>
            <a:r>
              <a:rPr lang="de-DE" b="1" dirty="0" err="1"/>
              <a:t>Wfl</a:t>
            </a:r>
            <a:r>
              <a:rPr lang="de-DE" b="1" dirty="0"/>
              <a:t>.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Zuschuss bei </a:t>
            </a:r>
            <a:r>
              <a:rPr lang="de-DE" b="1" dirty="0"/>
              <a:t>Modernisierung von bis zu 75 % =&gt; 375 €/m² </a:t>
            </a:r>
            <a:r>
              <a:rPr lang="de-DE" b="1" dirty="0" err="1"/>
              <a:t>Wfl</a:t>
            </a:r>
            <a:r>
              <a:rPr lang="de-DE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Kombinationsmöglichkeit </a:t>
            </a:r>
            <a:r>
              <a:rPr lang="de-DE" dirty="0"/>
              <a:t>mit den weiteren Förderbausteinen</a:t>
            </a:r>
          </a:p>
        </p:txBody>
      </p:sp>
    </p:spTree>
    <p:extLst>
      <p:ext uri="{BB962C8B-B14F-4D97-AF65-F5344CB8AC3E}">
        <p14:creationId xmlns:p14="http://schemas.microsoft.com/office/powerpoint/2010/main" val="2967680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„Energieeffizienz“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Energieeffizienter Mietwohnungsbau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Ziele: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Anreiz für verbesserte Energieeffizienz</a:t>
            </a:r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Erfüllung der klimatischen Vorgaben der VV Klima („Klimamilliarde“ des Bundes)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1477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„Energieeffizienz“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Energieeffizienter Mietwohnungsbau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Voraussetzungen: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Mindestens </a:t>
            </a:r>
            <a:r>
              <a:rPr lang="de-DE" b="1" dirty="0"/>
              <a:t>Effizienzhausstandard 55 </a:t>
            </a:r>
            <a:r>
              <a:rPr lang="de-DE" dirty="0"/>
              <a:t>(EH 55)</a:t>
            </a:r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Technische Förderstandards </a:t>
            </a:r>
            <a:r>
              <a:rPr lang="de-DE" dirty="0"/>
              <a:t>der bisherigen Bundesförderung für energieeffiziente Gebäude</a:t>
            </a:r>
            <a:r>
              <a:rPr lang="de-DE" b="1" dirty="0"/>
              <a:t> (BEG)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Energieeffizienz-Experte</a:t>
            </a:r>
            <a:r>
              <a:rPr lang="de-DE" dirty="0"/>
              <a:t> – Bestätigung zum Antrag (</a:t>
            </a:r>
            <a:r>
              <a:rPr lang="de-DE" dirty="0" err="1"/>
              <a:t>BzA</a:t>
            </a:r>
            <a:r>
              <a:rPr lang="de-DE" dirty="0"/>
              <a:t>) – Bestätigung nach Durchführung (</a:t>
            </a:r>
            <a:r>
              <a:rPr lang="de-DE" dirty="0" err="1"/>
              <a:t>BnD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1926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29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„Energieeffizienz“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Energieeffizienter Mietwohnungsbau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Förderhöhe: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Unveränderte Darlehen und Zuschuss </a:t>
            </a:r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Zusätzlicher Zuschuss </a:t>
            </a:r>
            <a:r>
              <a:rPr lang="de-DE" dirty="0"/>
              <a:t>von bis zu </a:t>
            </a:r>
            <a:r>
              <a:rPr lang="de-DE" b="1" dirty="0"/>
              <a:t>100 €/m² </a:t>
            </a:r>
            <a:r>
              <a:rPr lang="de-DE" b="1" dirty="0" err="1"/>
              <a:t>Wfl</a:t>
            </a:r>
            <a:r>
              <a:rPr lang="de-DE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Kombinationsmöglichkeit </a:t>
            </a:r>
            <a:r>
              <a:rPr lang="de-DE" dirty="0"/>
              <a:t>mit den weiteren Förderbausteinen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33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im Allgemeinen Teil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1: Definition von Kosten und Aufwendungen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2: Neuer Fördertatbestand „drauf und dran – erneuern und erweitern“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5.1: Vorzeitiger Baubeginn: Hinweis, dass </a:t>
            </a:r>
            <a:r>
              <a:rPr lang="de-DE" dirty="0" err="1"/>
              <a:t>VzB</a:t>
            </a:r>
            <a:r>
              <a:rPr lang="de-DE" dirty="0"/>
              <a:t> keine Zusicherung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091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„Nachhaltigkeitszuschuss“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Nachhaltigkeit in der Mietwohnraumförderung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Ziele: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Unterstützung von besonders nachhaltigen Maßnahmen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Ganzheitlicher Ansatz - Verbindung von: 				Ökonomie - Ökologie - Soziales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5085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„Nachhaltigkeitszuschuss“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Nachhaltigkeit in der Mietwohnraumförderung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Voraussetzungen: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Nachweisbare </a:t>
            </a:r>
            <a:r>
              <a:rPr lang="de-DE" b="1" dirty="0"/>
              <a:t>Mehrkosten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Bauliche Maßnahmen in relevantem Umfang aus mindestens </a:t>
            </a:r>
            <a:r>
              <a:rPr lang="de-DE" b="1" dirty="0"/>
              <a:t>drei von fünf Nachhaltigkeitsbereichen</a:t>
            </a:r>
            <a:r>
              <a:rPr lang="de-DE" dirty="0"/>
              <a:t>: </a:t>
            </a:r>
            <a:endParaRPr lang="de-DE" b="1" dirty="0"/>
          </a:p>
          <a:p>
            <a:r>
              <a:rPr lang="de-DE" b="1" dirty="0"/>
              <a:t>	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6416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„Nachhaltigkeitszuschuss“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Fünf Nachhaltigkeitsbereiche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		1. Soziokulturelle Maßnahmen </a:t>
            </a:r>
          </a:p>
          <a:p>
            <a:r>
              <a:rPr lang="de-DE" b="1" dirty="0"/>
              <a:t>		2. Ganzheitlicher Ressourceneinsatz </a:t>
            </a:r>
          </a:p>
          <a:p>
            <a:r>
              <a:rPr lang="de-DE" b="1" dirty="0"/>
              <a:t>		3. Einsatz nachwachsender Rohstoffe 	</a:t>
            </a:r>
          </a:p>
          <a:p>
            <a:r>
              <a:rPr lang="de-DE" b="1" dirty="0"/>
              <a:t>		4. Klimaanpassungsmaßnahmen </a:t>
            </a:r>
          </a:p>
          <a:p>
            <a:r>
              <a:rPr lang="de-DE" b="1" dirty="0"/>
              <a:t>		5. Lokale Erzeugung erneuerbarer Energien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6570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Förderbaustein „Nachhaltigkeitszuschuss“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Nachhaltigkeit in der Mietwohnraumförderung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Förderhöhe: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Unveränderte Darlehen und Zuschuss </a:t>
            </a:r>
            <a:endParaRPr lang="de-DE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Zusätzlicher Zuschuss </a:t>
            </a:r>
            <a:r>
              <a:rPr lang="de-DE" dirty="0"/>
              <a:t>von bis zu </a:t>
            </a:r>
            <a:r>
              <a:rPr lang="de-DE" b="1" dirty="0"/>
              <a:t>200 €/m² </a:t>
            </a:r>
            <a:r>
              <a:rPr lang="de-DE" b="1" dirty="0" err="1"/>
              <a:t>Wfl</a:t>
            </a:r>
            <a:r>
              <a:rPr lang="de-DE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Kombinationsmöglichkeit </a:t>
            </a:r>
            <a:r>
              <a:rPr lang="de-DE" dirty="0"/>
              <a:t>mit den weiteren Förderbausteinen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0570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2671" y="2670948"/>
            <a:ext cx="10014504" cy="857768"/>
          </a:xfrm>
        </p:spPr>
        <p:txBody>
          <a:bodyPr>
            <a:normAutofit fontScale="90000"/>
          </a:bodyPr>
          <a:lstStyle/>
          <a:p>
            <a:r>
              <a:rPr lang="de-DE" dirty="0"/>
              <a:t>Richtlinien für das Bayerische Modernisierungsprogramm (BayModR)</a:t>
            </a:r>
          </a:p>
        </p:txBody>
      </p:sp>
    </p:spTree>
    <p:extLst>
      <p:ext uri="{BB962C8B-B14F-4D97-AF65-F5344CB8AC3E}">
        <p14:creationId xmlns:p14="http://schemas.microsoft.com/office/powerpoint/2010/main" val="26656247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Richtlinien für das Bayerische Modernisierungsprogramm (BayModR)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Wesentliche Änderungen: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Strukturierung/Aufbau der Richtlinie nach den Grundsätzen für die Ordnung staatlicher Förderprogramme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Erhöhung des ergänzenden Zuschuss (=Basiszuschuss)</a:t>
            </a:r>
          </a:p>
          <a:p>
            <a:pPr marL="1143000" lvl="1" indent="-457200"/>
            <a:r>
              <a:rPr lang="de-DE" dirty="0"/>
              <a:t>von 100 Euro auf bis zu 200 Euro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Einführung „Nachhaltigkeitszuschuss“</a:t>
            </a:r>
          </a:p>
          <a:p>
            <a:pPr marL="1143000" lvl="1" indent="-457200"/>
            <a:r>
              <a:rPr lang="de-DE" dirty="0"/>
              <a:t>in Höhe von bis zu 200 Euro (siehe hierzu auch Handreichung)</a:t>
            </a:r>
          </a:p>
        </p:txBody>
      </p:sp>
    </p:spTree>
    <p:extLst>
      <p:ext uri="{BB962C8B-B14F-4D97-AF65-F5344CB8AC3E}">
        <p14:creationId xmlns:p14="http://schemas.microsoft.com/office/powerpoint/2010/main" val="724685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36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Richtlinien für das Bayerische Modernisierungsprogramm (BayModR)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Aufnahme der Bundesförderung für effiziente Gebäude (BEG)</a:t>
            </a:r>
          </a:p>
          <a:p>
            <a:pPr marL="1143000" lvl="1" indent="-457200"/>
            <a:r>
              <a:rPr lang="de-DE" dirty="0"/>
              <a:t>Förderung von Maßnahmen nach BEG WG und BEG EM </a:t>
            </a:r>
          </a:p>
        </p:txBody>
      </p:sp>
    </p:spTree>
    <p:extLst>
      <p:ext uri="{BB962C8B-B14F-4D97-AF65-F5344CB8AC3E}">
        <p14:creationId xmlns:p14="http://schemas.microsoft.com/office/powerpoint/2010/main" val="35483140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tx1"/>
                </a:solidFill>
              </a:rPr>
              <a:t>Vielen Dank für Ihre Aufmerksamkeit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93699" y="3969123"/>
            <a:ext cx="10023475" cy="1172372"/>
          </a:xfrm>
        </p:spPr>
        <p:txBody>
          <a:bodyPr>
            <a:normAutofit/>
          </a:bodyPr>
          <a:lstStyle/>
          <a:p>
            <a:r>
              <a:rPr lang="de-DE" dirty="0"/>
              <a:t>Weitere Informationen finden Sie auf:</a:t>
            </a:r>
          </a:p>
          <a:p>
            <a:r>
              <a:rPr lang="de-DE" dirty="0"/>
              <a:t>https://www.stmb.bayern.de/wohnen/foerderung</a:t>
            </a:r>
          </a:p>
        </p:txBody>
      </p:sp>
    </p:spTree>
    <p:extLst>
      <p:ext uri="{BB962C8B-B14F-4D97-AF65-F5344CB8AC3E}">
        <p14:creationId xmlns:p14="http://schemas.microsoft.com/office/powerpoint/2010/main" val="17884818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Die neuen Wohnraumförderbestimmungen 2022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393699" y="3969123"/>
            <a:ext cx="10023475" cy="1172372"/>
          </a:xfrm>
        </p:spPr>
        <p:txBody>
          <a:bodyPr>
            <a:normAutofit lnSpcReduction="10000"/>
          </a:bodyPr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endParaRPr lang="de-DE" dirty="0"/>
          </a:p>
          <a:p>
            <a:r>
              <a:rPr lang="de-DE" dirty="0"/>
              <a:t>Referatsleiter Wohnraumförderung und Sonderförderprogramme</a:t>
            </a:r>
          </a:p>
          <a:p>
            <a:r>
              <a:rPr lang="de-DE" dirty="0">
                <a:hlinkClick r:id="rId2"/>
              </a:rPr>
              <a:t>roman.dienersberger@stmb.bayern.de</a:t>
            </a:r>
            <a:endParaRPr lang="de-DE" dirty="0"/>
          </a:p>
          <a:p>
            <a:r>
              <a:rPr lang="de-DE" dirty="0"/>
              <a:t>089 2192-3337</a:t>
            </a:r>
          </a:p>
        </p:txBody>
      </p:sp>
    </p:spTree>
    <p:extLst>
      <p:ext uri="{BB962C8B-B14F-4D97-AF65-F5344CB8AC3E}">
        <p14:creationId xmlns:p14="http://schemas.microsoft.com/office/powerpoint/2010/main" val="99536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 </a:t>
            </a:r>
          </a:p>
          <a:p>
            <a:r>
              <a:rPr lang="de-DE" b="1" dirty="0"/>
              <a:t>Allgemeine Voraussetzungen Mietwohnraumförderung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9.4: Hinweis auf Anwendung des DAWI-Freistellungsbeschlusses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9.5: Überkompensationsprüfung („alle drei Jahre“)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43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 </a:t>
            </a:r>
          </a:p>
          <a:p>
            <a:r>
              <a:rPr lang="de-DE" b="1" dirty="0"/>
              <a:t>Allgemeine technische Voraussetzungen Mietwohnraumförderung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12.6: Freisitze 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(„Soll-Vorschrift“) Die höchstens angemessene Wohnfläche nach Nr. 12.2 darf um die Fläche des Freisitzes (max. 6 m² überschritten werden“.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12.8: „Kostenobergrenze 2.600 €“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06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6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 </a:t>
            </a:r>
          </a:p>
          <a:p>
            <a:r>
              <a:rPr lang="de-DE" b="1" dirty="0"/>
              <a:t>Allgemeine technische Voraussetzungen Mietwohnraumförderung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12.10: 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zweites, räumlich vom Bad getrenntes WC ab </a:t>
            </a:r>
            <a:r>
              <a:rPr lang="de-DE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vier</a:t>
            </a: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 Personen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75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 </a:t>
            </a:r>
          </a:p>
          <a:p>
            <a:r>
              <a:rPr lang="de-DE" b="1" dirty="0"/>
              <a:t>Besondere Wohnformen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13.3: Zuschuss für zusätzliche bauliche Maßnahmen bis zu </a:t>
            </a:r>
            <a:r>
              <a:rPr lang="de-DE"/>
              <a:t>10.000 Euro.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554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8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/>
          </a:bodyPr>
          <a:lstStyle/>
          <a:p>
            <a:r>
              <a:rPr lang="de-DE" b="1" dirty="0"/>
              <a:t>Änderungen in Teil 2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Eigenkapitalanforderungen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Nr. 14: Der Mindesteigenkapitaleinsatz in Form von Barmitteln oder eines aus eigenen Mitteln erworbenen Grundstücks soll 15 v. H. der Gesamtkosten nicht unterschreiten.</a:t>
            </a:r>
          </a:p>
        </p:txBody>
      </p:sp>
    </p:spTree>
    <p:extLst>
      <p:ext uri="{BB962C8B-B14F-4D97-AF65-F5344CB8AC3E}">
        <p14:creationId xmlns:p14="http://schemas.microsoft.com/office/powerpoint/2010/main" val="39383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33132-FD0B-4267-BE59-84D94BD7AF5E}" type="slidenum">
              <a:rPr lang="de-DE" smtClean="0"/>
              <a:t>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MR Roman </a:t>
            </a:r>
            <a:r>
              <a:rPr lang="de-DE" dirty="0" err="1"/>
              <a:t>Dienersberger</a:t>
            </a:r>
            <a:r>
              <a:rPr lang="de-DE" dirty="0"/>
              <a:t> 	Bayerisches Staatsministerium für Wohnen, Bau und Verkehr    	Die neuen Wohnraumförderbestimmungen 2022	    	 18. Juli 2022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Wohnraumförderungsbestimmungen in Bayern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Übersicht über die wichtigsten Änderungen 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/>
          </p:nvPr>
        </p:nvSpPr>
        <p:spPr>
          <a:xfrm>
            <a:off x="243840" y="1555370"/>
            <a:ext cx="11520000" cy="4397375"/>
          </a:xfrm>
        </p:spPr>
        <p:txBody>
          <a:bodyPr>
            <a:normAutofit fontScale="92500" lnSpcReduction="20000"/>
          </a:bodyPr>
          <a:lstStyle/>
          <a:p>
            <a:r>
              <a:rPr lang="de-DE" b="1" dirty="0"/>
              <a:t>Änderungen in Teil 2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b="1" dirty="0"/>
              <a:t>Auszahlung (Nr. 15)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Darlehen wie bisher nach Baufortschritt.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Zuschüsse in zwei Raten:</a:t>
            </a:r>
            <a:br>
              <a:rPr lang="de-DE" dirty="0"/>
            </a:br>
            <a:r>
              <a:rPr lang="de-DE" dirty="0"/>
              <a:t>Allgemeiner Zuschuss: 80% (Rohbau) und 20% (Fertigstellung)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Nachhaltigkeitszuschuss 20% (Rohbau) und 80% (Fertigstellung)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Energieeffizienzzuschuss 100% (Fertigstellung)</a:t>
            </a:r>
          </a:p>
        </p:txBody>
      </p:sp>
    </p:spTree>
    <p:extLst>
      <p:ext uri="{BB962C8B-B14F-4D97-AF65-F5344CB8AC3E}">
        <p14:creationId xmlns:p14="http://schemas.microsoft.com/office/powerpoint/2010/main" val="1261756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-StMB-Master-2020-11-11.pptx" id="{7374C29C-A88C-4485-A587-4CA75A8562D4}" vid="{671ECFAF-0E2F-4EC2-B39E-0CA34E9CE8BB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1435</Words>
  <Application>Microsoft Office PowerPoint</Application>
  <PresentationFormat>Breitbild</PresentationFormat>
  <Paragraphs>277</Paragraphs>
  <Slides>38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38</vt:i4>
      </vt:variant>
    </vt:vector>
  </HeadingPairs>
  <TitlesOfParts>
    <vt:vector size="42" baseType="lpstr">
      <vt:lpstr>Arial</vt:lpstr>
      <vt:lpstr>Calibri</vt:lpstr>
      <vt:lpstr>Times New Roman</vt:lpstr>
      <vt:lpstr>Office</vt:lpstr>
      <vt:lpstr>Die neuen Wohnraumförderbestimmungen 2022 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Die neuen Wohnraumförderungsbestimmungen in Bayern</vt:lpstr>
      <vt:lpstr>Nachhaltigkeitsbausteine in der Mietwohnraumförderung</vt:lpstr>
      <vt:lpstr>Nachhaltigkeit in der Wohnraumförderung</vt:lpstr>
      <vt:lpstr>Förderbaustein „drauf und dran - nachhaltig erneuern und erweitern“</vt:lpstr>
      <vt:lpstr>Förderbaustein „drauf und dran - nachhaltig erneuern und erweitern“</vt:lpstr>
      <vt:lpstr>Förderbaustein „drauf und dran - nachhaltig erneuern und erweitern“</vt:lpstr>
      <vt:lpstr>Förderbaustein „Energieeffizienz“</vt:lpstr>
      <vt:lpstr>Förderbaustein „Energieeffizienz“</vt:lpstr>
      <vt:lpstr>Förderbaustein „Energieeffizienz“</vt:lpstr>
      <vt:lpstr>Förderbaustein „Nachhaltigkeitszuschuss“</vt:lpstr>
      <vt:lpstr>Förderbaustein „Nachhaltigkeitszuschuss“</vt:lpstr>
      <vt:lpstr>Förderbaustein „Nachhaltigkeitszuschuss“</vt:lpstr>
      <vt:lpstr>Förderbaustein „Nachhaltigkeitszuschuss“</vt:lpstr>
      <vt:lpstr>Richtlinien für das Bayerische Modernisierungsprogramm (BayModR)</vt:lpstr>
      <vt:lpstr>Richtlinien für das Bayerische Modernisierungsprogramm (BayModR)</vt:lpstr>
      <vt:lpstr>Richtlinien für das Bayerische Modernisierungsprogramm (BayModR)</vt:lpstr>
      <vt:lpstr>Vielen Dank für Ihre Aufmerksamkeit</vt:lpstr>
      <vt:lpstr>Die neuen Wohnraumförderbestimmungen 2022</vt:lpstr>
    </vt:vector>
  </TitlesOfParts>
  <Company>Staatsbauverwaltung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Meier, Johanna (StMB)</dc:creator>
  <cp:lastModifiedBy>Schilbers, Manuela</cp:lastModifiedBy>
  <cp:revision>43</cp:revision>
  <dcterms:created xsi:type="dcterms:W3CDTF">2022-03-22T13:42:32Z</dcterms:created>
  <dcterms:modified xsi:type="dcterms:W3CDTF">2022-07-18T14:11:26Z</dcterms:modified>
</cp:coreProperties>
</file>