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59" r:id="rId2"/>
  </p:sldMasterIdLst>
  <p:notesMasterIdLst>
    <p:notesMasterId r:id="rId48"/>
  </p:notesMasterIdLst>
  <p:handoutMasterIdLst>
    <p:handoutMasterId r:id="rId49"/>
  </p:handoutMasterIdLst>
  <p:sldIdLst>
    <p:sldId id="256" r:id="rId3"/>
    <p:sldId id="258" r:id="rId4"/>
    <p:sldId id="406" r:id="rId5"/>
    <p:sldId id="415" r:id="rId6"/>
    <p:sldId id="450" r:id="rId7"/>
    <p:sldId id="430" r:id="rId8"/>
    <p:sldId id="431" r:id="rId9"/>
    <p:sldId id="456" r:id="rId10"/>
    <p:sldId id="461" r:id="rId11"/>
    <p:sldId id="462" r:id="rId12"/>
    <p:sldId id="463" r:id="rId13"/>
    <p:sldId id="464" r:id="rId14"/>
    <p:sldId id="465" r:id="rId15"/>
    <p:sldId id="466" r:id="rId16"/>
    <p:sldId id="467" r:id="rId17"/>
    <p:sldId id="468" r:id="rId18"/>
    <p:sldId id="469" r:id="rId19"/>
    <p:sldId id="470" r:id="rId20"/>
    <p:sldId id="457" r:id="rId21"/>
    <p:sldId id="472" r:id="rId22"/>
    <p:sldId id="473" r:id="rId23"/>
    <p:sldId id="475" r:id="rId24"/>
    <p:sldId id="474" r:id="rId25"/>
    <p:sldId id="476" r:id="rId26"/>
    <p:sldId id="458" r:id="rId27"/>
    <p:sldId id="460" r:id="rId28"/>
    <p:sldId id="477" r:id="rId29"/>
    <p:sldId id="478" r:id="rId30"/>
    <p:sldId id="479" r:id="rId31"/>
    <p:sldId id="480" r:id="rId32"/>
    <p:sldId id="471" r:id="rId33"/>
    <p:sldId id="459" r:id="rId34"/>
    <p:sldId id="481" r:id="rId35"/>
    <p:sldId id="482" r:id="rId36"/>
    <p:sldId id="483" r:id="rId37"/>
    <p:sldId id="484" r:id="rId38"/>
    <p:sldId id="485" r:id="rId39"/>
    <p:sldId id="486" r:id="rId40"/>
    <p:sldId id="447" r:id="rId41"/>
    <p:sldId id="487" r:id="rId42"/>
    <p:sldId id="452" r:id="rId43"/>
    <p:sldId id="440" r:id="rId44"/>
    <p:sldId id="439" r:id="rId45"/>
    <p:sldId id="488" r:id="rId46"/>
    <p:sldId id="259" r:id="rId47"/>
  </p:sldIdLst>
  <p:sldSz cx="9144000" cy="5143500" type="screen16x9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orient="horz" pos="2346">
          <p15:clr>
            <a:srgbClr val="A4A3A4"/>
          </p15:clr>
        </p15:guide>
        <p15:guide id="3" orient="horz" pos="894">
          <p15:clr>
            <a:srgbClr val="A4A3A4"/>
          </p15:clr>
        </p15:guide>
        <p15:guide id="4" pos="521" userDrawn="1">
          <p15:clr>
            <a:srgbClr val="A4A3A4"/>
          </p15:clr>
        </p15:guide>
        <p15:guide id="5" pos="657">
          <p15:clr>
            <a:srgbClr val="A4A3A4"/>
          </p15:clr>
        </p15:guide>
        <p15:guide id="6" pos="884">
          <p15:clr>
            <a:srgbClr val="A4A3A4"/>
          </p15:clr>
        </p15:guide>
        <p15:guide id="7" pos="5476">
          <p15:clr>
            <a:srgbClr val="A4A3A4"/>
          </p15:clr>
        </p15:guide>
        <p15:guide id="8" pos="29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D48"/>
    <a:srgbClr val="3D5D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30" autoAdjust="0"/>
  </p:normalViewPr>
  <p:slideViewPr>
    <p:cSldViewPr>
      <p:cViewPr varScale="1">
        <p:scale>
          <a:sx n="117" d="100"/>
          <a:sy n="117" d="100"/>
        </p:scale>
        <p:origin x="114" y="378"/>
      </p:cViewPr>
      <p:guideLst>
        <p:guide orient="horz" pos="1620"/>
        <p:guide orient="horz" pos="2346"/>
        <p:guide orient="horz" pos="894"/>
        <p:guide pos="521"/>
        <p:guide pos="657"/>
        <p:guide pos="884"/>
        <p:guide pos="5476"/>
        <p:guide pos="29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1" d="100"/>
          <a:sy n="91" d="100"/>
        </p:scale>
        <p:origin x="2916" y="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51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A244D9-36E5-49DD-9301-618D6B1CDEB4}" type="slidenum">
              <a:rPr lang="de-DE" smtClean="0">
                <a:latin typeface="Segoe UI" panose="020B0502040204020203" pitchFamily="34" charset="0"/>
                <a:cs typeface="Segoe UI" panose="020B0502040204020203" pitchFamily="34" charset="0"/>
              </a:rPr>
              <a:t>‹Nr.›</a:t>
            </a:fld>
            <a:endParaRPr lang="de-DE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080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25DC926E-3A57-4E66-B8FA-81850A153AE3}" type="datetimeFigureOut">
              <a:rPr lang="de-DE" smtClean="0"/>
              <a:pPr/>
              <a:t>18.07.2022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CB5D8C32-3FE3-47FE-9EEB-A848D9731BFD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8258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egoe UI" panose="020B0502040204020203" pitchFamily="34" charset="0"/>
        <a:ea typeface="+mn-ea"/>
        <a:cs typeface="Segoe UI" panose="020B0502040204020203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/>
              <a:t>Streben Gemeinden eine energie- und klimaeffiziente Lösung an, kann der </a:t>
            </a:r>
            <a:r>
              <a:rPr lang="de-DE" i="1" dirty="0" err="1"/>
              <a:t>VdW</a:t>
            </a:r>
            <a:r>
              <a:rPr lang="de-DE" i="1" dirty="0"/>
              <a:t> Bayern wohnungswirtschaftliche Beratungsleistungen bis hin zur Projektsteuerung anbieten.  </a:t>
            </a:r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99369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5D8C32-3FE3-47FE-9EEB-A848D9731BFD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565256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  <p:sp>
        <p:nvSpPr>
          <p:cNvPr id="4" name="Textfeld 3"/>
          <p:cNvSpPr txBox="1"/>
          <p:nvPr userDrawn="1"/>
        </p:nvSpPr>
        <p:spPr>
          <a:xfrm>
            <a:off x="457200" y="20597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eaLnBrk="1" hangingPunct="1">
              <a:defRPr/>
            </a:pPr>
            <a:r>
              <a:rPr lang="en-US" altLang="de-DE" sz="2000" b="1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Die Wohnungswirtschaft</a:t>
            </a:r>
          </a:p>
          <a:p>
            <a:pPr algn="l" eaLnBrk="1" hangingPunct="1">
              <a:defRPr/>
            </a:pPr>
            <a:r>
              <a:rPr lang="en-US" altLang="de-DE" sz="2000" b="1" dirty="0">
                <a:solidFill>
                  <a:srgbClr val="6EBD48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Bayern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1419622"/>
            <a:ext cx="8229600" cy="136815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3D5D72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Vortragstitel eingeben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31790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Referent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219849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Veranstaltung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507868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smtClean="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dirty="0"/>
              <a:t>Ort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795886"/>
            <a:ext cx="8229600" cy="288000"/>
          </a:xfrm>
          <a:noFill/>
        </p:spPr>
        <p:txBody>
          <a:bodyPr/>
          <a:lstStyle>
            <a:lvl1pPr>
              <a:defRPr sz="140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457200" y="1059582"/>
            <a:ext cx="82296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54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457200" y="205979"/>
            <a:ext cx="8229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altLang="de-DE" sz="2000" b="1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Die Wohnungswirtschaft</a:t>
            </a:r>
          </a:p>
          <a:p>
            <a:pPr>
              <a:defRPr/>
            </a:pPr>
            <a:r>
              <a:rPr lang="en-US" altLang="de-DE" sz="2000" b="1" dirty="0">
                <a:solidFill>
                  <a:srgbClr val="6EBD48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  <a:sym typeface="Arial Bold" charset="0"/>
              </a:rPr>
              <a:t>Bayern</a:t>
            </a:r>
          </a:p>
        </p:txBody>
      </p:sp>
      <p:sp>
        <p:nvSpPr>
          <p:cNvPr id="10" name="Titel 1"/>
          <p:cNvSpPr>
            <a:spLocks noGrp="1"/>
          </p:cNvSpPr>
          <p:nvPr>
            <p:ph type="ctrTitle" hasCustomPrompt="1"/>
          </p:nvPr>
        </p:nvSpPr>
        <p:spPr>
          <a:xfrm>
            <a:off x="457200" y="1419622"/>
            <a:ext cx="8229600" cy="1368152"/>
          </a:xfrm>
        </p:spPr>
        <p:txBody>
          <a:bodyPr>
            <a:normAutofit/>
          </a:bodyPr>
          <a:lstStyle>
            <a:lvl1pPr>
              <a:defRPr sz="2000">
                <a:solidFill>
                  <a:srgbClr val="3D5D72"/>
                </a:solidFill>
              </a:defRPr>
            </a:lvl1pPr>
          </a:lstStyle>
          <a:p>
            <a:r>
              <a:rPr lang="de-DE" dirty="0"/>
              <a:t>Vortragstitel eingeben</a:t>
            </a:r>
          </a:p>
        </p:txBody>
      </p:sp>
      <p:sp>
        <p:nvSpPr>
          <p:cNvPr id="11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57200" y="2931790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/>
            </a:lvl1pPr>
          </a:lstStyle>
          <a:p>
            <a:pPr lvl="0"/>
            <a:r>
              <a:rPr lang="de-DE" dirty="0"/>
              <a:t>Referent</a:t>
            </a:r>
          </a:p>
        </p:txBody>
      </p:sp>
      <p:sp>
        <p:nvSpPr>
          <p:cNvPr id="14" name="Textplatzhalter 13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3219849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dirty="0" smtClean="0"/>
            </a:lvl1pPr>
          </a:lstStyle>
          <a:p>
            <a:pPr lvl="0"/>
            <a:r>
              <a:rPr lang="de-DE" dirty="0"/>
              <a:t>Veranstaltung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57200" y="3507868"/>
            <a:ext cx="8229600" cy="288000"/>
          </a:xfrm>
          <a:noFill/>
        </p:spPr>
        <p:txBody>
          <a:bodyPr vert="horz" lIns="91440" tIns="45720" rIns="91440" bIns="45720" rtlCol="0">
            <a:normAutofit/>
          </a:bodyPr>
          <a:lstStyle>
            <a:lvl1pPr>
              <a:defRPr lang="de-DE" sz="1400" smtClean="0"/>
            </a:lvl1pPr>
            <a:lvl2pPr>
              <a:defRPr lang="de-DE" smtClean="0"/>
            </a:lvl2pPr>
            <a:lvl3pPr>
              <a:defRPr lang="de-DE" smtClean="0"/>
            </a:lvl3pPr>
            <a:lvl4pPr>
              <a:defRPr lang="de-DE" smtClean="0"/>
            </a:lvl4pPr>
            <a:lvl5pPr>
              <a:defRPr lang="de-DE"/>
            </a:lvl5pPr>
          </a:lstStyle>
          <a:p>
            <a:pPr lvl="0"/>
            <a:r>
              <a:rPr lang="de-DE" dirty="0"/>
              <a:t>Ort</a:t>
            </a:r>
          </a:p>
        </p:txBody>
      </p:sp>
      <p:sp>
        <p:nvSpPr>
          <p:cNvPr id="18" name="Textplatzhalt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457200" y="3795886"/>
            <a:ext cx="8229600" cy="288000"/>
          </a:xfrm>
          <a:noFill/>
        </p:spPr>
        <p:txBody>
          <a:bodyPr/>
          <a:lstStyle>
            <a:lvl1pPr>
              <a:defRPr sz="1400"/>
            </a:lvl1pPr>
          </a:lstStyle>
          <a:p>
            <a:pPr lvl="0"/>
            <a:r>
              <a:rPr lang="de-DE" dirty="0"/>
              <a:t>Datum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457200" y="1059582"/>
            <a:ext cx="8229600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3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 bzw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Bitte Agenda oder Inhalt hier eingeben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 marL="342900" indent="-342900">
              <a:buClr>
                <a:srgbClr val="6EBD48"/>
              </a:buClr>
              <a:buFont typeface="+mj-lt"/>
              <a:buAutoNum type="arabicPeriod"/>
              <a:defRPr>
                <a:solidFill>
                  <a:srgbClr val="6EBD48"/>
                </a:solidFill>
              </a:defRPr>
            </a:lvl1pPr>
            <a:lvl3pPr marL="468000" indent="-176213">
              <a:defRPr/>
            </a:lvl3pPr>
          </a:lstStyle>
          <a:p>
            <a:pPr lvl="0"/>
            <a:r>
              <a:rPr lang="de-DE" dirty="0"/>
              <a:t>Inhalt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4117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0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</p:cTn>
              </p:par>
            </p:tnLst>
          </p:tmpl>
        </p:tmplLst>
      </p:bldP>
    </p:bld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831695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mit Grafiken, Tabellen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93237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folie für d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200" b="1" cap="none" baseline="0"/>
            </a:lvl1pPr>
          </a:lstStyle>
          <a:p>
            <a:r>
              <a:rPr lang="de-DE" dirty="0"/>
              <a:t>Zwischenüberschrift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Oberzeile, falls gewünscht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02718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Grafik Bild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 marL="468000" indent="-176400">
              <a:defRPr sz="1600"/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+mn-lt"/>
                <a:ea typeface="+mn-ea"/>
                <a:cs typeface="+mn-cs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marL="792000" lvl="3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de-DE" dirty="0"/>
              <a:t>Vierte Ebene</a:t>
            </a:r>
          </a:p>
          <a:p>
            <a:pPr marL="1116000" lvl="4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»"/>
            </a:pPr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77350" indent="-28575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marL="468000" lvl="2" indent="-176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Dritte Ebene</a:t>
            </a:r>
          </a:p>
          <a:p>
            <a:pPr marL="792000" lvl="3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–"/>
            </a:pPr>
            <a:r>
              <a:rPr lang="de-DE" dirty="0"/>
              <a:t>Vierte Ebene</a:t>
            </a:r>
          </a:p>
          <a:p>
            <a:pPr marL="1116000" lvl="4" indent="-284400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»"/>
            </a:pPr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40314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 und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136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2741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sfolie bzw. 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Bitte Agenda oder Inhalt hier eingeben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noFill/>
        </p:spPr>
        <p:txBody>
          <a:bodyPr/>
          <a:lstStyle>
            <a:lvl1pPr marL="342900" indent="-342900">
              <a:buClr>
                <a:srgbClr val="6EBD48"/>
              </a:buClr>
              <a:buFont typeface="+mj-lt"/>
              <a:buAutoNum type="arabicPeriod"/>
              <a:defRPr>
                <a:solidFill>
                  <a:srgbClr val="6EBD48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3pPr marL="468000" indent="-176213">
              <a:defRPr/>
            </a:lvl3pPr>
          </a:lstStyle>
          <a:p>
            <a:pPr lvl="0"/>
            <a:r>
              <a:rPr lang="de-DE" dirty="0"/>
              <a:t>Inhalt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51597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3" presetClass="emph" presetSubtype="2" fill="hold" nodeType="clickEffect">
                  <p:stCondLst>
                    <p:cond delay="0"/>
                  </p:stCondLst>
                  <p:childTnLst>
                    <p:animClr clrSpc="rgb" dir="cw">
                      <p:cBhvr override="childStyle">
                        <p:cTn dur="2000" fill="hold"/>
                        <p:tgtEl>
                          <p:spTgt spid="3"/>
                        </p:tgtEl>
                        <p:attrNameLst>
                          <p:attrName>style.color</p:attrName>
                        </p:attrNameLst>
                      </p:cBhvr>
                      <p:to>
                        <a:schemeClr val="tx1"/>
                      </p:to>
                    </p:animClr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468000" indent="-176213"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4pPr>
            <a:lvl5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41383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extfolie mit Grafiken, Tabellen, ..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>
            <a:lvl3pPr marL="468000" indent="-176213">
              <a:defRPr/>
            </a:lvl3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008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folie für d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2200" b="1" cap="none" baseline="0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 dirty="0"/>
              <a:t>Zwischenüberschrift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Oberzeile, falls gewünscht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6850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ext Grafik Bild Varian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468000" indent="-176400"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1800">
                <a:latin typeface="Segoe UI" panose="020B0502040204020203" pitchFamily="34" charset="0"/>
                <a:cs typeface="Segoe UI" panose="020B0502040204020203" pitchFamily="34" charset="0"/>
              </a:defRPr>
            </a:lvl1pPr>
            <a:lvl2pPr>
              <a:defRPr sz="1600">
                <a:latin typeface="Segoe UI" panose="020B0502040204020203" pitchFamily="34" charset="0"/>
                <a:cs typeface="Segoe UI" panose="020B0502040204020203" pitchFamily="34" charset="0"/>
              </a:defRPr>
            </a:lvl2pPr>
            <a:lvl3pPr marL="577350" indent="-28575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3pPr>
            <a:lvl4pPr marL="792000" indent="-284400">
              <a:defRPr lang="de-DE" sz="1600" kern="1200" dirty="0" smtClean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4pPr>
            <a:lvl5pPr marL="1116000" indent="-284400">
              <a:defRPr lang="de-DE" sz="1600" kern="1200" dirty="0">
                <a:solidFill>
                  <a:srgbClr val="2F4E61"/>
                </a:solidFill>
                <a:latin typeface="Segoe UI" panose="020B0502040204020203" pitchFamily="34" charset="0"/>
                <a:ea typeface="+mn-ea"/>
                <a:cs typeface="Segoe UI" panose="020B0502040204020203" pitchFamily="34" charset="0"/>
                <a:sym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596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el und 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761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19832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1BAC6-FC99-4A2F-B8F1-5D14C3EDA4D1}" type="datetime1">
              <a:rPr lang="de-DE" smtClean="0"/>
              <a:pPr/>
              <a:t>18.07.2022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83A99-C334-4B5A-A536-6A468CD9AD3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0218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" y="321"/>
            <a:ext cx="9142858" cy="5142857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7152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marL="468000" lvl="2" indent="-176213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56720" y="4803998"/>
            <a:ext cx="28956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ctr">
              <a:defRPr lang="de-DE" sz="800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2464" y="4803998"/>
            <a:ext cx="486000" cy="273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Rectangle 4"/>
          <p:cNvSpPr>
            <a:spLocks/>
          </p:cNvSpPr>
          <p:nvPr userDrawn="1"/>
        </p:nvSpPr>
        <p:spPr bwMode="auto">
          <a:xfrm>
            <a:off x="2114550" y="4806380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altLang="de-DE" sz="800" dirty="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VdW Bayern</a:t>
            </a:r>
          </a:p>
          <a:p>
            <a:pPr algn="l" eaLnBrk="1" hangingPunct="1">
              <a:defRPr/>
            </a:pPr>
            <a:r>
              <a:rPr lang="en-US" altLang="de-DE" sz="800" dirty="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Verband bayerischer Wohnungsunternehmen e.V</a:t>
            </a:r>
            <a:r>
              <a:rPr lang="en-US" altLang="de-DE" sz="800" dirty="0">
                <a:solidFill>
                  <a:srgbClr val="2F4E61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.</a:t>
            </a:r>
          </a:p>
        </p:txBody>
      </p:sp>
      <p:sp>
        <p:nvSpPr>
          <p:cNvPr id="20" name="Rectangle 5"/>
          <p:cNvSpPr>
            <a:spLocks/>
          </p:cNvSpPr>
          <p:nvPr userDrawn="1"/>
        </p:nvSpPr>
        <p:spPr bwMode="auto">
          <a:xfrm>
            <a:off x="457200" y="4806380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 eaLnBrk="1" hangingPunct="1">
              <a:defRPr/>
            </a:pPr>
            <a:r>
              <a:rPr lang="en-US" altLang="de-DE" sz="8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Die Wohnungswirtschaft</a:t>
            </a:r>
          </a:p>
          <a:p>
            <a:pPr algn="l" eaLnBrk="1" hangingPunct="1">
              <a:defRPr/>
            </a:pPr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Bayern</a:t>
            </a:r>
          </a:p>
        </p:txBody>
      </p:sp>
    </p:spTree>
    <p:extLst>
      <p:ext uri="{BB962C8B-B14F-4D97-AF65-F5344CB8AC3E}">
        <p14:creationId xmlns:p14="http://schemas.microsoft.com/office/powerpoint/2010/main" val="3184776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0" r:id="rId3"/>
    <p:sldLayoutId id="2147483658" r:id="rId4"/>
    <p:sldLayoutId id="2147483651" r:id="rId5"/>
    <p:sldLayoutId id="2147483652" r:id="rId6"/>
    <p:sldLayoutId id="2147483654" r:id="rId7"/>
    <p:sldLayoutId id="2147483655" r:id="rId8"/>
    <p:sldLayoutId id="2147483670" r:id="rId9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de-DE" sz="2000" b="1" kern="1200" dirty="0">
          <a:solidFill>
            <a:srgbClr val="3D5D72"/>
          </a:solidFill>
          <a:latin typeface="Segoe UI" panose="020B0502040204020203" pitchFamily="34" charset="0"/>
          <a:ea typeface="MS PGothic" pitchFamily="34" charset="-128"/>
          <a:cs typeface="Segoe UI" panose="020B0502040204020203" pitchFamily="34" charset="0"/>
        </a:defRPr>
      </a:lvl1pPr>
    </p:titleStyle>
    <p:bodyStyle>
      <a:lvl1pPr marL="284163" indent="-284163" algn="l" defTabSz="914400" rtl="0" eaLnBrk="1" fontAlgn="base" latinLnBrk="0" hangingPunct="1">
        <a:spcBef>
          <a:spcPts val="1313"/>
        </a:spcBef>
        <a:spcAft>
          <a:spcPct val="0"/>
        </a:spcAft>
        <a:buClr>
          <a:srgbClr val="3D5D72"/>
        </a:buClr>
        <a:buFont typeface="Wingdings" panose="05000000000000000000" pitchFamily="2" charset="2"/>
        <a:buNone/>
        <a:defRPr lang="de-DE" sz="18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1pPr>
      <a:lvl2pPr marL="285750" indent="-285750" algn="l" defTabSz="914400" rtl="0" eaLnBrk="1" fontAlgn="base" latinLnBrk="0" hangingPunct="1">
        <a:spcBef>
          <a:spcPts val="1313"/>
        </a:spcBef>
        <a:spcAft>
          <a:spcPct val="0"/>
        </a:spcAft>
        <a:buFont typeface="Wingdings" panose="05000000000000000000" pitchFamily="2" charset="2"/>
        <a:buChar char="§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2pPr>
      <a:lvl3pPr marL="577537" indent="-28575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3pPr>
      <a:lvl4pPr marL="792000" indent="-28440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4pPr>
      <a:lvl5pPr marL="1116000" indent="-284400" algn="l" defTabSz="914400" rtl="0" eaLnBrk="1" fontAlgn="base" latinLnBrk="0" hangingPunct="1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lang="de-DE" sz="1600" kern="1200" dirty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>
            <a:spLocks/>
          </p:cNvSpPr>
          <p:nvPr userDrawn="1"/>
        </p:nvSpPr>
        <p:spPr bwMode="auto">
          <a:xfrm>
            <a:off x="8261097" y="4816409"/>
            <a:ext cx="487367" cy="407988"/>
          </a:xfrm>
          <a:custGeom>
            <a:avLst/>
            <a:gdLst>
              <a:gd name="T0" fmla="*/ 0 w 386"/>
              <a:gd name="T1" fmla="*/ 323 h 323"/>
              <a:gd name="T2" fmla="*/ 0 w 386"/>
              <a:gd name="T3" fmla="*/ 323 h 323"/>
              <a:gd name="T4" fmla="*/ 386 w 386"/>
              <a:gd name="T5" fmla="*/ 323 h 323"/>
              <a:gd name="T6" fmla="*/ 386 w 386"/>
              <a:gd name="T7" fmla="*/ 0 h 323"/>
              <a:gd name="T8" fmla="*/ 0 w 386"/>
              <a:gd name="T9" fmla="*/ 0 h 323"/>
              <a:gd name="T10" fmla="*/ 0 w 386"/>
              <a:gd name="T11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6" h="323">
                <a:moveTo>
                  <a:pt x="0" y="323"/>
                </a:moveTo>
                <a:lnTo>
                  <a:pt x="0" y="323"/>
                </a:lnTo>
                <a:lnTo>
                  <a:pt x="386" y="323"/>
                </a:lnTo>
                <a:lnTo>
                  <a:pt x="386" y="0"/>
                </a:lnTo>
                <a:lnTo>
                  <a:pt x="0" y="0"/>
                </a:lnTo>
                <a:lnTo>
                  <a:pt x="0" y="323"/>
                </a:lnTo>
                <a:close/>
              </a:path>
            </a:pathLst>
          </a:custGeom>
          <a:solidFill>
            <a:srgbClr val="385E7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842"/>
          <a:stretch/>
        </p:blipFill>
        <p:spPr>
          <a:xfrm>
            <a:off x="571" y="321"/>
            <a:ext cx="9142858" cy="1190975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marL="468000" lvl="2" indent="-176213" algn="l" defTabSz="914400" rtl="0" eaLnBrk="0" fontAlgn="base" latinLnBrk="0" hangingPunct="0">
              <a:spcBef>
                <a:spcPts val="6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56720" y="4803998"/>
            <a:ext cx="2895600" cy="273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algn="ctr">
              <a:defRPr lang="de-DE" sz="800" dirty="0">
                <a:solidFill>
                  <a:srgbClr val="3D5D72"/>
                </a:solidFill>
                <a:latin typeface="Segoe UI" panose="020B0502040204020203" pitchFamily="34" charset="0"/>
                <a:ea typeface="MS PGothic" pitchFamily="34" charset="-128"/>
                <a:cs typeface="Segoe UI" panose="020B0502040204020203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62464" y="4803998"/>
            <a:ext cx="486000" cy="2736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fld id="{6691A161-0D27-478D-AAEB-D0BFEC36F99A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9" name="Rectangle 4"/>
          <p:cNvSpPr>
            <a:spLocks/>
          </p:cNvSpPr>
          <p:nvPr userDrawn="1"/>
        </p:nvSpPr>
        <p:spPr bwMode="auto">
          <a:xfrm>
            <a:off x="2114550" y="4806380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altLang="de-DE" sz="800" dirty="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VdW Bayern</a:t>
            </a:r>
          </a:p>
          <a:p>
            <a:pPr eaLnBrk="1" hangingPunct="1">
              <a:defRPr/>
            </a:pPr>
            <a:r>
              <a:rPr lang="en-US" altLang="de-DE" sz="800" dirty="0">
                <a:solidFill>
                  <a:srgbClr val="3D5D72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Verband bayerischer Wohnungsunternehmen e.V</a:t>
            </a:r>
            <a:r>
              <a:rPr lang="en-US" altLang="de-DE" sz="800" dirty="0">
                <a:solidFill>
                  <a:srgbClr val="2F4E61"/>
                </a:solidFill>
                <a:latin typeface="Arial" pitchFamily="34" charset="0"/>
                <a:ea typeface="MS PGothic" pitchFamily="34" charset="-128"/>
                <a:sym typeface="Arial" pitchFamily="34" charset="0"/>
              </a:rPr>
              <a:t>.</a:t>
            </a:r>
          </a:p>
        </p:txBody>
      </p:sp>
      <p:sp>
        <p:nvSpPr>
          <p:cNvPr id="20" name="Rectangle 5"/>
          <p:cNvSpPr>
            <a:spLocks/>
          </p:cNvSpPr>
          <p:nvPr userDrawn="1"/>
        </p:nvSpPr>
        <p:spPr bwMode="auto">
          <a:xfrm>
            <a:off x="457200" y="4806380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eaLnBrk="1" hangingPunct="1">
              <a:defRPr/>
            </a:pPr>
            <a:r>
              <a:rPr lang="en-US" altLang="de-DE" sz="8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Die Wohnungswirtschaft</a:t>
            </a:r>
          </a:p>
          <a:p>
            <a:pPr eaLnBrk="1" hangingPunct="1">
              <a:defRPr/>
            </a:pPr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Bayern</a:t>
            </a:r>
          </a:p>
        </p:txBody>
      </p:sp>
    </p:spTree>
    <p:extLst>
      <p:ext uri="{BB962C8B-B14F-4D97-AF65-F5344CB8AC3E}">
        <p14:creationId xmlns:p14="http://schemas.microsoft.com/office/powerpoint/2010/main" val="1759310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hdr="0" ftr="0" dt="0"/>
  <p:txStyles>
    <p:titleStyle>
      <a:lvl1pPr marL="0" algn="l" defTabSz="914400" rtl="0" eaLnBrk="1" latinLnBrk="0" hangingPunct="1">
        <a:spcBef>
          <a:spcPct val="0"/>
        </a:spcBef>
        <a:buNone/>
        <a:defRPr lang="de-DE" sz="2000" b="1" kern="1200" dirty="0">
          <a:solidFill>
            <a:srgbClr val="3D5D72"/>
          </a:solidFill>
          <a:latin typeface="Segoe UI" panose="020B0502040204020203" pitchFamily="34" charset="0"/>
          <a:ea typeface="MS PGothic" pitchFamily="34" charset="-128"/>
          <a:cs typeface="Segoe UI" panose="020B0502040204020203" pitchFamily="34" charset="0"/>
        </a:defRPr>
      </a:lvl1pPr>
    </p:titleStyle>
    <p:bodyStyle>
      <a:lvl1pPr marL="284163" indent="-284163" algn="l" defTabSz="914400" rtl="0" eaLnBrk="0" fontAlgn="base" latinLnBrk="0" hangingPunct="0">
        <a:spcBef>
          <a:spcPts val="1313"/>
        </a:spcBef>
        <a:spcAft>
          <a:spcPct val="0"/>
        </a:spcAft>
        <a:buClr>
          <a:srgbClr val="3D5D72"/>
        </a:buClr>
        <a:buFont typeface="Wingdings" panose="05000000000000000000" pitchFamily="2" charset="2"/>
        <a:buNone/>
        <a:defRPr lang="de-DE" sz="18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1pPr>
      <a:lvl2pPr marL="285750" indent="-285750" algn="l" defTabSz="914400" rtl="0" eaLnBrk="0" fontAlgn="base" latinLnBrk="0" hangingPunct="0">
        <a:spcBef>
          <a:spcPts val="1313"/>
        </a:spcBef>
        <a:spcAft>
          <a:spcPct val="0"/>
        </a:spcAft>
        <a:buFont typeface="Wingdings" panose="05000000000000000000" pitchFamily="2" charset="2"/>
        <a:buChar char="§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2pPr>
      <a:lvl3pPr marL="577537" indent="-28575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•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3pPr>
      <a:lvl4pPr marL="792000" indent="-28440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–"/>
        <a:defRPr lang="de-DE" sz="1600" kern="1200" dirty="0" smtClean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4pPr>
      <a:lvl5pPr marL="1116000" indent="-284400" algn="l" defTabSz="914400" rtl="0" eaLnBrk="0" fontAlgn="base" latinLnBrk="0" hangingPunct="0">
        <a:spcBef>
          <a:spcPts val="600"/>
        </a:spcBef>
        <a:spcAft>
          <a:spcPct val="0"/>
        </a:spcAft>
        <a:buFont typeface="Arial" panose="020B0604020202020204" pitchFamily="34" charset="0"/>
        <a:buChar char="»"/>
        <a:defRPr lang="de-DE" sz="1600" kern="1200" dirty="0">
          <a:solidFill>
            <a:srgbClr val="2F4E61"/>
          </a:solidFill>
          <a:latin typeface="Segoe UI" panose="020B0502040204020203" pitchFamily="34" charset="0"/>
          <a:ea typeface="+mn-ea"/>
          <a:cs typeface="Segoe UI" panose="020B0502040204020203" pitchFamily="34" charset="0"/>
          <a:sym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3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0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Vereinigung Münchener Wohnungsunternehmen</a:t>
            </a:r>
            <a:b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Die neuen Wohnraumförderbestimmungen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Patrik Zeitler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Vereinigung Münchener Wohnungsunternehmen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München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lnSpcReduction="10000"/>
          </a:bodyPr>
          <a:lstStyle/>
          <a:p>
            <a:r>
              <a:rPr lang="de-DE" dirty="0"/>
              <a:t>18</a:t>
            </a:r>
            <a:r>
              <a:rPr lang="de-DE" dirty="0">
                <a:latin typeface="Segoe UI" panose="020B0502040204020203" pitchFamily="34" charset="0"/>
                <a:cs typeface="Segoe UI" panose="020B0502040204020203" pitchFamily="34" charset="0"/>
              </a:rPr>
              <a:t>.07.2022</a:t>
            </a:r>
          </a:p>
        </p:txBody>
      </p:sp>
    </p:spTree>
    <p:extLst>
      <p:ext uri="{BB962C8B-B14F-4D97-AF65-F5344CB8AC3E}">
        <p14:creationId xmlns:p14="http://schemas.microsoft.com/office/powerpoint/2010/main" val="392742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1</a:t>
            </a:r>
            <a:br>
              <a:rPr lang="de-DE" dirty="0"/>
            </a:br>
            <a:r>
              <a:rPr lang="de-DE" dirty="0"/>
              <a:t>KfW-Standard 55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10</a:t>
            </a:fld>
            <a:endParaRPr lang="de-DE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1584C56A-CE14-4713-BBE2-B62CDB046E5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2163808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199253359"/>
                    </a:ext>
                  </a:extLst>
                </a:gridCol>
                <a:gridCol w="2235696">
                  <a:extLst>
                    <a:ext uri="{9D8B030D-6E8A-4147-A177-3AD203B41FA5}">
                      <a16:colId xmlns:a16="http://schemas.microsoft.com/office/drawing/2014/main" val="40663076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91797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Aufteilung für Kostenplan im </a:t>
                      </a:r>
                      <a:r>
                        <a:rPr lang="de-DE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Stabau</a:t>
                      </a:r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-Antrag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4747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1.350.000 €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6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Herrichten und Erschließen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250.000 €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8231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Baukonstruktion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4.000.000 €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3298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Technische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98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Außenanlagen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71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Baunebenkosten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156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9.000.000 €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663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224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1</a:t>
            </a:r>
            <a:br>
              <a:rPr lang="de-DE" dirty="0"/>
            </a:br>
            <a:r>
              <a:rPr lang="de-DE" dirty="0"/>
              <a:t>KfW-Standard 55 – bisherige Förderung mit KfW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11</a:t>
            </a:fld>
            <a:endParaRPr lang="de-DE"/>
          </a:p>
        </p:txBody>
      </p:sp>
      <p:graphicFrame>
        <p:nvGraphicFramePr>
          <p:cNvPr id="6" name="Tabelle 7">
            <a:extLst>
              <a:ext uri="{FF2B5EF4-FFF2-40B4-BE49-F238E27FC236}">
                <a16:creationId xmlns:a16="http://schemas.microsoft.com/office/drawing/2014/main" id="{C6F61D5F-BD04-40FB-A1D6-E53AC38224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400937"/>
              </p:ext>
            </p:extLst>
          </p:nvPr>
        </p:nvGraphicFramePr>
        <p:xfrm>
          <a:off x="457200" y="1200150"/>
          <a:ext cx="7805264" cy="331059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1316">
                  <a:extLst>
                    <a:ext uri="{9D8B030D-6E8A-4147-A177-3AD203B41FA5}">
                      <a16:colId xmlns:a16="http://schemas.microsoft.com/office/drawing/2014/main" val="4239805522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3197163572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925807661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1805376486"/>
                    </a:ext>
                  </a:extLst>
                </a:gridCol>
              </a:tblGrid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Finanzierung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Zins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Tilgung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7497163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Bargeld/Guthaben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1.350.000 €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3,50%</a:t>
                      </a:r>
                      <a:endParaRPr lang="de-DE" sz="1100" b="1" i="0" u="none" strike="noStrike" dirty="0">
                        <a:solidFill>
                          <a:schemeClr val="bg2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363877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Bankdarlehen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2.608.700 €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1,37%</a:t>
                      </a:r>
                      <a:endParaRPr lang="de-DE" sz="1100" b="1" i="0" u="none" strike="noStrike" dirty="0">
                        <a:solidFill>
                          <a:schemeClr val="bg2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2,00%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2782149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KfW-Zuschuss hinterlegt mit Darlehenskondition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</a:t>
                      </a:r>
                      <a:r>
                        <a:rPr lang="de-DE" sz="1100" b="1" u="none" strike="noStrike" dirty="0">
                          <a:solidFill>
                            <a:schemeClr val="bg2"/>
                          </a:solidFill>
                          <a:effectLst/>
                        </a:rPr>
                        <a:t>787.500 € </a:t>
                      </a:r>
                      <a:endParaRPr lang="de-DE" sz="1100" b="1" i="0" u="none" strike="noStrike" dirty="0">
                        <a:solidFill>
                          <a:schemeClr val="bg2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1,37%</a:t>
                      </a:r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2,00%</a:t>
                      </a:r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91177095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Objektabhängiges 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2.025.000 €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0,50%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7550778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Belegungsabhängiges 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1.688.800 €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7015573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Allgemeiner Zuschuss EOF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540.000 €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89434672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Energieeffizienz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 -  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56076138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Nachhaltigkeit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 -  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583370"/>
                  </a:ext>
                </a:extLst>
              </a:tr>
              <a:tr h="32762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9.000.000 € 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58610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6211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B934A-96A0-4BE6-ABAA-ADEA5DD8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1</a:t>
            </a:r>
            <a:br>
              <a:rPr lang="de-DE" dirty="0"/>
            </a:br>
            <a:r>
              <a:rPr lang="de-DE" dirty="0"/>
              <a:t>KfW-Standard 55 – bisherige Förderung mit KfW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2561F85-B96D-4AC4-B416-003AB6950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1844282"/>
              </p:ext>
            </p:extLst>
          </p:nvPr>
        </p:nvGraphicFramePr>
        <p:xfrm>
          <a:off x="467544" y="1203598"/>
          <a:ext cx="8208911" cy="3240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11794">
                  <a:extLst>
                    <a:ext uri="{9D8B030D-6E8A-4147-A177-3AD203B41FA5}">
                      <a16:colId xmlns:a16="http://schemas.microsoft.com/office/drawing/2014/main" val="2551048233"/>
                    </a:ext>
                  </a:extLst>
                </a:gridCol>
                <a:gridCol w="1112220">
                  <a:extLst>
                    <a:ext uri="{9D8B030D-6E8A-4147-A177-3AD203B41FA5}">
                      <a16:colId xmlns:a16="http://schemas.microsoft.com/office/drawing/2014/main" val="1146888872"/>
                    </a:ext>
                  </a:extLst>
                </a:gridCol>
                <a:gridCol w="958663">
                  <a:extLst>
                    <a:ext uri="{9D8B030D-6E8A-4147-A177-3AD203B41FA5}">
                      <a16:colId xmlns:a16="http://schemas.microsoft.com/office/drawing/2014/main" val="3540654495"/>
                    </a:ext>
                  </a:extLst>
                </a:gridCol>
                <a:gridCol w="1106149">
                  <a:extLst>
                    <a:ext uri="{9D8B030D-6E8A-4147-A177-3AD203B41FA5}">
                      <a16:colId xmlns:a16="http://schemas.microsoft.com/office/drawing/2014/main" val="567434662"/>
                    </a:ext>
                  </a:extLst>
                </a:gridCol>
                <a:gridCol w="2520085">
                  <a:extLst>
                    <a:ext uri="{9D8B030D-6E8A-4147-A177-3AD203B41FA5}">
                      <a16:colId xmlns:a16="http://schemas.microsoft.com/office/drawing/2014/main" val="2593136234"/>
                    </a:ext>
                  </a:extLst>
                </a:gridCol>
              </a:tblGrid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Mietertrag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2378496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Wohnen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248.400 €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9962518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30 €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  3.600 €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553637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75 €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TG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18.000 €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03835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Erträge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270.000 €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46643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Kapitalkosten (Zins und Tilgung)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242.990 €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4110730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Bewirtschaftungskosten pauschal je m²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27.000 €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477763"/>
                  </a:ext>
                </a:extLst>
              </a:tr>
              <a:tr h="40504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Aufwendungen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269.990 €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0666799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ECE484-D506-4CE3-A02E-C898E8A8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0457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– Neue EOF-Förderung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im Neubau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447540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– mit neuer EOF-Förderung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96758C6F-F164-4B19-81CC-CB4911470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4246431"/>
              </p:ext>
            </p:extLst>
          </p:nvPr>
        </p:nvGraphicFramePr>
        <p:xfrm>
          <a:off x="457201" y="1200151"/>
          <a:ext cx="7805265" cy="300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053">
                  <a:extLst>
                    <a:ext uri="{9D8B030D-6E8A-4147-A177-3AD203B41FA5}">
                      <a16:colId xmlns:a16="http://schemas.microsoft.com/office/drawing/2014/main" val="1657311139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064226222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3706573636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4022407190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3074783595"/>
                    </a:ext>
                  </a:extLst>
                </a:gridCol>
              </a:tblGrid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Projektbeschreibung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800234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Wohnungen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m²-Wfl.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€/m²-Wfl.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1412123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8933137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7920814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5219893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Frei finanziert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1435247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Zwischensumme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1.800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596579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Stellplätze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€/Stellplatz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576346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oberirdisch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40.000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312155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TG-Stellplatz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38.500 €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770.000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729667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Gesamtinvestition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9.000.000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3211806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191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– mit neuer EOF-Förderung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15</a:t>
            </a:fld>
            <a:endParaRPr lang="de-DE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1584C56A-CE14-4713-BBE2-B62CDB046E5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250704">
                  <a:extLst>
                    <a:ext uri="{9D8B030D-6E8A-4147-A177-3AD203B41FA5}">
                      <a16:colId xmlns:a16="http://schemas.microsoft.com/office/drawing/2014/main" val="199253359"/>
                    </a:ext>
                  </a:extLst>
                </a:gridCol>
                <a:gridCol w="2235696">
                  <a:extLst>
                    <a:ext uri="{9D8B030D-6E8A-4147-A177-3AD203B41FA5}">
                      <a16:colId xmlns:a16="http://schemas.microsoft.com/office/drawing/2014/main" val="406630763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7917973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Aufteilung für Kostenplan im </a:t>
                      </a:r>
                      <a:r>
                        <a:rPr lang="de-DE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Stabau</a:t>
                      </a:r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-Antrag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84747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1.350.000 €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865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Herrichten und Erschließen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250.000 €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82313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Baukonstruktion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4.000.000 €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6132986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Technische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2982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Außenanlagen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927130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Baunebenkosten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21569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9.000.000 €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066357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0449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– mit neuer EOF-Förderung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16</a:t>
            </a:fld>
            <a:endParaRPr lang="de-DE"/>
          </a:p>
        </p:txBody>
      </p:sp>
      <p:graphicFrame>
        <p:nvGraphicFramePr>
          <p:cNvPr id="15" name="Tabelle 15">
            <a:extLst>
              <a:ext uri="{FF2B5EF4-FFF2-40B4-BE49-F238E27FC236}">
                <a16:creationId xmlns:a16="http://schemas.microsoft.com/office/drawing/2014/main" id="{39534C2D-12E1-4C71-A591-4970398877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4744014"/>
              </p:ext>
            </p:extLst>
          </p:nvPr>
        </p:nvGraphicFramePr>
        <p:xfrm>
          <a:off x="457200" y="1207244"/>
          <a:ext cx="7715200" cy="343719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6568">
                  <a:extLst>
                    <a:ext uri="{9D8B030D-6E8A-4147-A177-3AD203B41FA5}">
                      <a16:colId xmlns:a16="http://schemas.microsoft.com/office/drawing/2014/main" val="3274973145"/>
                    </a:ext>
                  </a:extLst>
                </a:gridCol>
                <a:gridCol w="1831032">
                  <a:extLst>
                    <a:ext uri="{9D8B030D-6E8A-4147-A177-3AD203B41FA5}">
                      <a16:colId xmlns:a16="http://schemas.microsoft.com/office/drawing/2014/main" val="877238741"/>
                    </a:ext>
                  </a:extLst>
                </a:gridCol>
                <a:gridCol w="1928800">
                  <a:extLst>
                    <a:ext uri="{9D8B030D-6E8A-4147-A177-3AD203B41FA5}">
                      <a16:colId xmlns:a16="http://schemas.microsoft.com/office/drawing/2014/main" val="2406878380"/>
                    </a:ext>
                  </a:extLst>
                </a:gridCol>
                <a:gridCol w="1928800">
                  <a:extLst>
                    <a:ext uri="{9D8B030D-6E8A-4147-A177-3AD203B41FA5}">
                      <a16:colId xmlns:a16="http://schemas.microsoft.com/office/drawing/2014/main" val="2974579021"/>
                    </a:ext>
                  </a:extLst>
                </a:gridCol>
              </a:tblGrid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Finanzierung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Zins</a:t>
                      </a:r>
                      <a:endParaRPr lang="de-DE" sz="1000" b="0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Tilgung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12463493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Bargeld/Guthaben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1.350.000 €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2,82%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22526663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Bankdarlehen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4.009.000 €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2,93%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1,07%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21004801"/>
                  </a:ext>
                </a:extLst>
              </a:tr>
              <a:tr h="57286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KfW-Zuschuss hinterlegt mit Darlehenskondition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     -  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2,93%</a:t>
                      </a:r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chemeClr val="tx1"/>
                          </a:solidFill>
                          <a:effectLst/>
                        </a:rPr>
                        <a:t>1,07%</a:t>
                      </a:r>
                      <a:endParaRPr lang="de-DE" sz="11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45613502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Objektabhängiges 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1.170.000 €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0,50%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1,00%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589884234"/>
                  </a:ext>
                </a:extLst>
              </a:tr>
              <a:tr h="57286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Belegungsabhängiges Darlehen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1.571.000 €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1,75%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1,00%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43131899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Allgemeiner Zuschuss EOF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900.000 €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92498481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Energieeffizienz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 -  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0388343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Nachhaltigkeit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 -  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-  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-  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78363592"/>
                  </a:ext>
                </a:extLst>
              </a:tr>
              <a:tr h="286433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9.000.000 €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36484187"/>
                  </a:ext>
                </a:extLst>
              </a:tr>
            </a:tbl>
          </a:graphicData>
        </a:graphic>
      </p:graphicFrame>
      <p:sp>
        <p:nvSpPr>
          <p:cNvPr id="16" name="Ellipse 15">
            <a:extLst>
              <a:ext uri="{FF2B5EF4-FFF2-40B4-BE49-F238E27FC236}">
                <a16:creationId xmlns:a16="http://schemas.microsoft.com/office/drawing/2014/main" id="{AC7082AF-8901-407C-A386-BDEB91CE2A8A}"/>
              </a:ext>
            </a:extLst>
          </p:cNvPr>
          <p:cNvSpPr/>
          <p:nvPr/>
        </p:nvSpPr>
        <p:spPr>
          <a:xfrm>
            <a:off x="3131840" y="2571750"/>
            <a:ext cx="93610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B2BC747-D313-4111-83C8-8781C6F1E47B}"/>
              </a:ext>
            </a:extLst>
          </p:cNvPr>
          <p:cNvSpPr/>
          <p:nvPr/>
        </p:nvSpPr>
        <p:spPr>
          <a:xfrm>
            <a:off x="3131840" y="3003798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435B4C68-CE21-42FB-B3E3-92BED2F0B791}"/>
              </a:ext>
            </a:extLst>
          </p:cNvPr>
          <p:cNvSpPr/>
          <p:nvPr/>
        </p:nvSpPr>
        <p:spPr>
          <a:xfrm>
            <a:off x="3131840" y="3487957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EFBE94C-7CC6-4D22-8F33-3549ABFCA8B2}"/>
              </a:ext>
            </a:extLst>
          </p:cNvPr>
          <p:cNvSpPr/>
          <p:nvPr/>
        </p:nvSpPr>
        <p:spPr>
          <a:xfrm>
            <a:off x="4788024" y="149163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2CFFF328-6286-4A51-8EF1-F9C5D3CB3E60}"/>
              </a:ext>
            </a:extLst>
          </p:cNvPr>
          <p:cNvSpPr/>
          <p:nvPr/>
        </p:nvSpPr>
        <p:spPr>
          <a:xfrm>
            <a:off x="4788024" y="177601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llipse 20">
            <a:extLst>
              <a:ext uri="{FF2B5EF4-FFF2-40B4-BE49-F238E27FC236}">
                <a16:creationId xmlns:a16="http://schemas.microsoft.com/office/drawing/2014/main" id="{D3C341D0-FC73-486E-BEFD-E089682FB830}"/>
              </a:ext>
            </a:extLst>
          </p:cNvPr>
          <p:cNvSpPr/>
          <p:nvPr/>
        </p:nvSpPr>
        <p:spPr>
          <a:xfrm>
            <a:off x="3131840" y="221171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1DB46736-FF5A-423A-A7B4-127B34B973BB}"/>
              </a:ext>
            </a:extLst>
          </p:cNvPr>
          <p:cNvSpPr/>
          <p:nvPr/>
        </p:nvSpPr>
        <p:spPr>
          <a:xfrm>
            <a:off x="6732240" y="1779662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21855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B934A-96A0-4BE6-ABAA-ADEA5DD8B3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– mit neuer EOF-Förderung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C2561F85-B96D-4AC4-B416-003AB6950AA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0370135"/>
              </p:ext>
            </p:extLst>
          </p:nvPr>
        </p:nvGraphicFramePr>
        <p:xfrm>
          <a:off x="457200" y="1333222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55104823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1146888872"/>
                    </a:ext>
                  </a:extLst>
                </a:gridCol>
                <a:gridCol w="894968">
                  <a:extLst>
                    <a:ext uri="{9D8B030D-6E8A-4147-A177-3AD203B41FA5}">
                      <a16:colId xmlns:a16="http://schemas.microsoft.com/office/drawing/2014/main" val="3540654495"/>
                    </a:ext>
                  </a:extLst>
                </a:gridCol>
                <a:gridCol w="1193264">
                  <a:extLst>
                    <a:ext uri="{9D8B030D-6E8A-4147-A177-3AD203B41FA5}">
                      <a16:colId xmlns:a16="http://schemas.microsoft.com/office/drawing/2014/main" val="567434662"/>
                    </a:ext>
                  </a:extLst>
                </a:gridCol>
                <a:gridCol w="2098576">
                  <a:extLst>
                    <a:ext uri="{9D8B030D-6E8A-4147-A177-3AD203B41FA5}">
                      <a16:colId xmlns:a16="http://schemas.microsoft.com/office/drawing/2014/main" val="25931362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Mietertrag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923784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Wohnen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12,50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270.000 €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9962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30 €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  3.600 €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955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75 €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TG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18.000 €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03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Erträge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291.600 € 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4466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Kapitalkosten (Zins und Tilgung)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254.600 €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41941107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Bewirtschaftungskosten pauschal je m²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36.000 € 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4777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Aufwendungen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290.600 € 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10666799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ECE484-D506-4CE3-A02E-C898E8A83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17</a:t>
            </a:fld>
            <a:endParaRPr lang="de-DE"/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F808E548-BE87-428B-BEB0-50EF59A38BFC}"/>
              </a:ext>
            </a:extLst>
          </p:cNvPr>
          <p:cNvSpPr/>
          <p:nvPr/>
        </p:nvSpPr>
        <p:spPr>
          <a:xfrm>
            <a:off x="3275856" y="1707654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076DCD2-BD10-4DE8-97E0-509997B4AF22}"/>
              </a:ext>
            </a:extLst>
          </p:cNvPr>
          <p:cNvSpPr/>
          <p:nvPr/>
        </p:nvSpPr>
        <p:spPr>
          <a:xfrm>
            <a:off x="3275856" y="3579862"/>
            <a:ext cx="936104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98134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365D0-FDCE-4BD5-9515-AC1A78BF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2</a:t>
            </a:r>
            <a:br>
              <a:rPr lang="de-DE" dirty="0"/>
            </a:br>
            <a:r>
              <a:rPr lang="de-DE" dirty="0"/>
              <a:t>KfW-Standard 55 Ergebnis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33DBD-9AA6-4A92-A22D-24FA89804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Erstvermietungsmiete unverändert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Eigenkapitalverzinsung sinkt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Bankdarlehen Zinsen sind gestiegen, Tilgung sinkt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BEG – Zuschuss KfW 55 Standard entfällt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Zumutbare Miete für EK II und </a:t>
            </a:r>
            <a:br>
              <a:rPr lang="de-DE" dirty="0"/>
            </a:br>
            <a:r>
              <a:rPr lang="de-DE" dirty="0"/>
              <a:t>EK III gestiegen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A1A373-D3AB-4D37-9B47-79C220982D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Objektabhängiges Darlehen sinkt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„teures“ belegungsabhängiges Darlehen sinkt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Allgemeiner Zuschuss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Ansatz der Instandhaltungspauschale steigt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C65EB2-199A-48DB-B09C-5F51EA9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06579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40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im Neubau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19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9522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Die neuen Wohnraumförderbestimmungen</a:t>
            </a:r>
            <a:br>
              <a:rPr lang="de-DE" dirty="0"/>
            </a:br>
            <a:r>
              <a:rPr lang="de-DE" dirty="0"/>
              <a:t>(WFB 20 22 – Stand 30.03.2022)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Rückblick Fallbeispiel 1 – KfW 55 – Stand 2021</a:t>
            </a:r>
          </a:p>
          <a:p>
            <a:r>
              <a:rPr lang="de-DE" dirty="0"/>
              <a:t>Fallbeispiel 2 – KfW 55 – Stand 2022 </a:t>
            </a:r>
          </a:p>
          <a:p>
            <a:r>
              <a:rPr lang="de-DE" dirty="0"/>
              <a:t>Fallbeispiel 3 – KfW 40</a:t>
            </a:r>
          </a:p>
          <a:p>
            <a:r>
              <a:rPr lang="de-DE" dirty="0"/>
              <a:t>Fallbeispiel 4 – KfW 40 NH-Klasse</a:t>
            </a:r>
          </a:p>
          <a:p>
            <a:r>
              <a:rPr lang="de-DE" dirty="0"/>
              <a:t>Fallbeispiel 5 – „drauf und dran – erneuern und erweitern“ </a:t>
            </a:r>
            <a:br>
              <a:rPr lang="de-DE" dirty="0"/>
            </a:br>
            <a:r>
              <a:rPr lang="de-DE" dirty="0"/>
              <a:t>		Modernisierung mit der EOF</a:t>
            </a:r>
          </a:p>
          <a:p>
            <a:r>
              <a:rPr lang="de-DE" dirty="0"/>
              <a:t>Modernisierungen mit dem Bay </a:t>
            </a:r>
            <a:r>
              <a:rPr lang="de-DE" dirty="0" err="1"/>
              <a:t>Mod</a:t>
            </a:r>
            <a:r>
              <a:rPr lang="de-DE" dirty="0"/>
              <a:t>-Programm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03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Effizienzhaus 40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20</a:t>
            </a:fld>
            <a:endParaRPr lang="de-DE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4BC98E02-0052-4E94-80B2-BDD647507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5152591"/>
              </p:ext>
            </p:extLst>
          </p:nvPr>
        </p:nvGraphicFramePr>
        <p:xfrm>
          <a:off x="457200" y="1200150"/>
          <a:ext cx="7805265" cy="32438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053">
                  <a:extLst>
                    <a:ext uri="{9D8B030D-6E8A-4147-A177-3AD203B41FA5}">
                      <a16:colId xmlns:a16="http://schemas.microsoft.com/office/drawing/2014/main" val="14273947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735866917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330512183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141858920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224027974"/>
                    </a:ext>
                  </a:extLst>
                </a:gridCol>
              </a:tblGrid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Projektbeschreibung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9980006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Wohnungen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€/m²-Wfl.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58792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4.750 €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2.850.000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373112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4.750 €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2.850.000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557460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4.750 €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2.850.000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403563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Zwischensumme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1.800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7259057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Stellplätze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€/Stellplatz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7122905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oberirdisch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4.000 €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0498826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TG-Stellplatz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38.500 €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967515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Gesamtinvestition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9.360.000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23215365"/>
                  </a:ext>
                </a:extLst>
              </a:tr>
            </a:tbl>
          </a:graphicData>
        </a:graphic>
      </p:graphicFrame>
      <p:sp>
        <p:nvSpPr>
          <p:cNvPr id="9" name="Ellipse 8">
            <a:extLst>
              <a:ext uri="{FF2B5EF4-FFF2-40B4-BE49-F238E27FC236}">
                <a16:creationId xmlns:a16="http://schemas.microsoft.com/office/drawing/2014/main" id="{26380231-D40B-4150-A7B5-F75A8917304A}"/>
              </a:ext>
            </a:extLst>
          </p:cNvPr>
          <p:cNvSpPr/>
          <p:nvPr/>
        </p:nvSpPr>
        <p:spPr>
          <a:xfrm>
            <a:off x="6876256" y="4128246"/>
            <a:ext cx="1080120" cy="31571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0AC62D8-4D5E-494F-B4B0-DD3CF6D60DE1}"/>
              </a:ext>
            </a:extLst>
          </p:cNvPr>
          <p:cNvSpPr/>
          <p:nvPr/>
        </p:nvSpPr>
        <p:spPr>
          <a:xfrm>
            <a:off x="5508104" y="185167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5" name="Verbinder: gewinkelt 4">
            <a:extLst>
              <a:ext uri="{FF2B5EF4-FFF2-40B4-BE49-F238E27FC236}">
                <a16:creationId xmlns:a16="http://schemas.microsoft.com/office/drawing/2014/main" id="{F845CD8A-4166-4D02-A310-D1E3361886BE}"/>
              </a:ext>
            </a:extLst>
          </p:cNvPr>
          <p:cNvCxnSpPr>
            <a:stCxn id="10" idx="7"/>
          </p:cNvCxnSpPr>
          <p:nvPr/>
        </p:nvCxnSpPr>
        <p:spPr>
          <a:xfrm rot="5400000" flipH="1" flipV="1">
            <a:off x="6354573" y="1588193"/>
            <a:ext cx="258205" cy="35311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31FB2481-BC1C-46A0-8215-B54C8E05A72F}"/>
              </a:ext>
            </a:extLst>
          </p:cNvPr>
          <p:cNvSpPr/>
          <p:nvPr/>
        </p:nvSpPr>
        <p:spPr>
          <a:xfrm>
            <a:off x="6660232" y="1416172"/>
            <a:ext cx="799015" cy="435498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+200 €/m²</a:t>
            </a:r>
          </a:p>
        </p:txBody>
      </p:sp>
    </p:spTree>
    <p:extLst>
      <p:ext uri="{BB962C8B-B14F-4D97-AF65-F5344CB8AC3E}">
        <p14:creationId xmlns:p14="http://schemas.microsoft.com/office/powerpoint/2010/main" val="22391314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Effizienzhaus 40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21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A769F91-AE21-4FDF-BE1D-AD028E241902}"/>
              </a:ext>
            </a:extLst>
          </p:cNvPr>
          <p:cNvSpPr/>
          <p:nvPr/>
        </p:nvSpPr>
        <p:spPr>
          <a:xfrm>
            <a:off x="5580112" y="185167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6380231-D40B-4150-A7B5-F75A8917304A}"/>
              </a:ext>
            </a:extLst>
          </p:cNvPr>
          <p:cNvSpPr/>
          <p:nvPr/>
        </p:nvSpPr>
        <p:spPr>
          <a:xfrm>
            <a:off x="4644008" y="3800812"/>
            <a:ext cx="1008112" cy="35511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5E531C60-570C-4956-898D-772ADF333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4440515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val="311208373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049913691"/>
                    </a:ext>
                  </a:extLst>
                </a:gridCol>
                <a:gridCol w="2170584">
                  <a:extLst>
                    <a:ext uri="{9D8B030D-6E8A-4147-A177-3AD203B41FA5}">
                      <a16:colId xmlns:a16="http://schemas.microsoft.com/office/drawing/2014/main" val="27760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Aufteilung für Kostenplan im </a:t>
                      </a:r>
                      <a:r>
                        <a:rPr lang="de-DE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Stabau</a:t>
                      </a:r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-Antrag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04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1.404.000 €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001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Herrichten und Erschließen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250.000 €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156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Baukonstruktion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4.206.000 €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608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Technische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57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Außenanlagen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737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Baunebenkosten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02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9.360.000 €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903223"/>
                  </a:ext>
                </a:extLst>
              </a:tr>
            </a:tbl>
          </a:graphicData>
        </a:graphic>
      </p:graphicFrame>
      <p:sp>
        <p:nvSpPr>
          <p:cNvPr id="14" name="Ellipse 13">
            <a:extLst>
              <a:ext uri="{FF2B5EF4-FFF2-40B4-BE49-F238E27FC236}">
                <a16:creationId xmlns:a16="http://schemas.microsoft.com/office/drawing/2014/main" id="{255F8D8B-6AC3-4C5A-B98B-2023B37FD47C}"/>
              </a:ext>
            </a:extLst>
          </p:cNvPr>
          <p:cNvSpPr/>
          <p:nvPr/>
        </p:nvSpPr>
        <p:spPr>
          <a:xfrm>
            <a:off x="4644008" y="2355726"/>
            <a:ext cx="1008112" cy="72008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0B21CCC-F70D-409F-9A8A-3BB20B425856}"/>
              </a:ext>
            </a:extLst>
          </p:cNvPr>
          <p:cNvSpPr/>
          <p:nvPr/>
        </p:nvSpPr>
        <p:spPr>
          <a:xfrm>
            <a:off x="4644008" y="1563638"/>
            <a:ext cx="1008112" cy="3709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3D824868-0F99-4E2D-B433-142426FBF9B5}"/>
              </a:ext>
            </a:extLst>
          </p:cNvPr>
          <p:cNvSpPr/>
          <p:nvPr/>
        </p:nvSpPr>
        <p:spPr>
          <a:xfrm>
            <a:off x="4644008" y="3784942"/>
            <a:ext cx="1008112" cy="3709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9983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Effizienzhaus 40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22</a:t>
            </a:fld>
            <a:endParaRPr lang="de-DE"/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9E275C1C-AFBB-40A1-A0CE-D26483D39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2611094"/>
              </p:ext>
            </p:extLst>
          </p:nvPr>
        </p:nvGraphicFramePr>
        <p:xfrm>
          <a:off x="457200" y="1201821"/>
          <a:ext cx="7805264" cy="36021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51316">
                  <a:extLst>
                    <a:ext uri="{9D8B030D-6E8A-4147-A177-3AD203B41FA5}">
                      <a16:colId xmlns:a16="http://schemas.microsoft.com/office/drawing/2014/main" val="1007433345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2492476296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226541256"/>
                    </a:ext>
                  </a:extLst>
                </a:gridCol>
                <a:gridCol w="1951316">
                  <a:extLst>
                    <a:ext uri="{9D8B030D-6E8A-4147-A177-3AD203B41FA5}">
                      <a16:colId xmlns:a16="http://schemas.microsoft.com/office/drawing/2014/main" val="50334700"/>
                    </a:ext>
                  </a:extLst>
                </a:gridCol>
              </a:tblGrid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Finanzierung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Zins</a:t>
                      </a:r>
                      <a:endParaRPr lang="de-DE" sz="1000" b="0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Tilgung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836345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Bargeld/Guthaben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1.404.000 €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3,27%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7247902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Bankdarlehen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3.938.700 €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2,93%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73131068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KfW-Darlehen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   -  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2,93%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1,07%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7755383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Objektabhängiges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1.170.000 €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8791536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Belegungsabhängiges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1.767.300 €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8010749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Allgemeiner Zuschuss EOF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900.000 €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1436902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 Energieeffizienz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180.000 €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518826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 Nachhaltigkeit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   -  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9367985"/>
                  </a:ext>
                </a:extLst>
              </a:tr>
              <a:tr h="360218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9.360.000 €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0647514"/>
                  </a:ext>
                </a:extLst>
              </a:tr>
            </a:tbl>
          </a:graphicData>
        </a:graphic>
      </p:graphicFrame>
      <p:sp>
        <p:nvSpPr>
          <p:cNvPr id="25" name="Ellipse 24">
            <a:extLst>
              <a:ext uri="{FF2B5EF4-FFF2-40B4-BE49-F238E27FC236}">
                <a16:creationId xmlns:a16="http://schemas.microsoft.com/office/drawing/2014/main" id="{7CA422B3-3956-40AF-8E35-D335469CA0F2}"/>
              </a:ext>
            </a:extLst>
          </p:cNvPr>
          <p:cNvSpPr/>
          <p:nvPr/>
        </p:nvSpPr>
        <p:spPr>
          <a:xfrm>
            <a:off x="2987823" y="1553146"/>
            <a:ext cx="1000793" cy="37053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DD5286B-013B-4C94-8E4E-B7F2BEC3EA49}"/>
              </a:ext>
            </a:extLst>
          </p:cNvPr>
          <p:cNvSpPr/>
          <p:nvPr/>
        </p:nvSpPr>
        <p:spPr>
          <a:xfrm>
            <a:off x="4860032" y="1532689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F6C5731-A685-4CF7-8B84-C5566A94F30D}"/>
              </a:ext>
            </a:extLst>
          </p:cNvPr>
          <p:cNvSpPr/>
          <p:nvPr/>
        </p:nvSpPr>
        <p:spPr>
          <a:xfrm>
            <a:off x="3052512" y="3363838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0EDFCC2-3CA3-4D8F-A78D-7B27B5E27805}"/>
              </a:ext>
            </a:extLst>
          </p:cNvPr>
          <p:cNvSpPr/>
          <p:nvPr/>
        </p:nvSpPr>
        <p:spPr>
          <a:xfrm>
            <a:off x="3052512" y="3723879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17EADB9-0078-4A31-A4F1-77128189E0A2}"/>
              </a:ext>
            </a:extLst>
          </p:cNvPr>
          <p:cNvSpPr/>
          <p:nvPr/>
        </p:nvSpPr>
        <p:spPr>
          <a:xfrm>
            <a:off x="3052352" y="2643756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CFBBFE6-E80D-4310-9E1F-FF9367FEE30B}"/>
              </a:ext>
            </a:extLst>
          </p:cNvPr>
          <p:cNvSpPr/>
          <p:nvPr/>
        </p:nvSpPr>
        <p:spPr>
          <a:xfrm>
            <a:off x="3052352" y="3002911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9E95B1-0BFC-4667-9B62-FFABFE662D31}"/>
              </a:ext>
            </a:extLst>
          </p:cNvPr>
          <p:cNvSpPr/>
          <p:nvPr/>
        </p:nvSpPr>
        <p:spPr>
          <a:xfrm>
            <a:off x="4852792" y="1929589"/>
            <a:ext cx="936104" cy="36004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EC95312-967E-43DC-BBCE-69E08D33B83E}"/>
              </a:ext>
            </a:extLst>
          </p:cNvPr>
          <p:cNvSpPr/>
          <p:nvPr/>
        </p:nvSpPr>
        <p:spPr>
          <a:xfrm>
            <a:off x="6804248" y="1940164"/>
            <a:ext cx="936104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31926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Effizienzhaus 40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23</a:t>
            </a:fld>
            <a:endParaRPr lang="de-DE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E04A1C9-A5FE-45DD-9810-09A2F71F8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118951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104929557"/>
                    </a:ext>
                  </a:extLst>
                </a:gridCol>
                <a:gridCol w="761216">
                  <a:extLst>
                    <a:ext uri="{9D8B030D-6E8A-4147-A177-3AD203B41FA5}">
                      <a16:colId xmlns:a16="http://schemas.microsoft.com/office/drawing/2014/main" val="123086565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10111739"/>
                    </a:ext>
                  </a:extLst>
                </a:gridCol>
                <a:gridCol w="977240">
                  <a:extLst>
                    <a:ext uri="{9D8B030D-6E8A-4147-A177-3AD203B41FA5}">
                      <a16:colId xmlns:a16="http://schemas.microsoft.com/office/drawing/2014/main" val="108753541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974630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Aufwand und Ertrag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664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Miete Wohnen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12,95 €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€/m²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279.720 €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71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Miete Parken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außen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3.600 €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906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18.000 €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103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Gesamtbetrag der Erträge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301.320 €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306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Kapitalkosten (Zins und Tilgung)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264.940 €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160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Bewirtschaftungskosten pauschal je 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€/m²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  36.000 €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1927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Gesamtbetrag der Aufwendungen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300.940 €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498126"/>
                  </a:ext>
                </a:extLst>
              </a:tr>
            </a:tbl>
          </a:graphicData>
        </a:graphic>
      </p:graphicFrame>
      <p:sp>
        <p:nvSpPr>
          <p:cNvPr id="12" name="Ellipse 11">
            <a:extLst>
              <a:ext uri="{FF2B5EF4-FFF2-40B4-BE49-F238E27FC236}">
                <a16:creationId xmlns:a16="http://schemas.microsoft.com/office/drawing/2014/main" id="{ED9C8E27-F308-43CB-83D9-4D2BE71501C9}"/>
              </a:ext>
            </a:extLst>
          </p:cNvPr>
          <p:cNvSpPr/>
          <p:nvPr/>
        </p:nvSpPr>
        <p:spPr>
          <a:xfrm>
            <a:off x="7236296" y="271576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2336840-EDBC-4F30-9FD7-D120684808D4}"/>
              </a:ext>
            </a:extLst>
          </p:cNvPr>
          <p:cNvSpPr/>
          <p:nvPr/>
        </p:nvSpPr>
        <p:spPr>
          <a:xfrm>
            <a:off x="2843808" y="163564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3EEB00C-983D-47CC-9F40-A15EC14C9531}"/>
              </a:ext>
            </a:extLst>
          </p:cNvPr>
          <p:cNvSpPr/>
          <p:nvPr/>
        </p:nvSpPr>
        <p:spPr>
          <a:xfrm>
            <a:off x="2915816" y="343584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C61B094-2992-4995-962C-B2FD5CF8EBBC}"/>
              </a:ext>
            </a:extLst>
          </p:cNvPr>
          <p:cNvSpPr/>
          <p:nvPr/>
        </p:nvSpPr>
        <p:spPr>
          <a:xfrm>
            <a:off x="7236296" y="3867894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12209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365D0-FDCE-4BD5-9515-AC1A78BF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3</a:t>
            </a:r>
            <a:br>
              <a:rPr lang="de-DE" dirty="0"/>
            </a:br>
            <a:r>
              <a:rPr lang="de-DE" dirty="0"/>
              <a:t>KfW-Standard 40 Ergebnis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33DBD-9AA6-4A92-A22D-24FA89804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Höhere Baukosten, deshalb auch mehr Eigenkapital notwendig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ABER Eigenkapitalverzinsung steigt gegenüber Standard 55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Bankdarlehen Zinsen gestiegen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BEG – Zuschuss KfW 40 Standard entfällt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Zumutbare Miete für EK II und </a:t>
            </a:r>
            <a:br>
              <a:rPr lang="de-DE" dirty="0"/>
            </a:br>
            <a:r>
              <a:rPr lang="de-DE" dirty="0"/>
              <a:t>EK III gestiegen</a:t>
            </a:r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A1A373-D3AB-4D37-9B47-79C220982D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„teures“ belegungsabhängiges Darlehen steigt gegenüber Standard KfW 55, sinkt gegenüber früherer Förderung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Allgemeiner Zuschuss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 EOF-Zuschuss „Energie“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Ansatz der Instandhaltungspauschale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Erstvermietungsmiete steigt im gleichen Verhältnis der Baukosten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C65EB2-199A-48DB-B09C-5F51EA9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4026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40 - Nachhaltigkeitsklasse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im Neubau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330196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Nachhaltigkeit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dirty="0"/>
              <a:t>Für die Inanspruchnahme des vollen Zuschusses sind bauliche Maßnahmen in relevantem Umfang aus mindestens drei der fünf folgenden Nachhaltigkeitsbereiche zu verwirklichen:</a:t>
            </a:r>
          </a:p>
          <a:p>
            <a:pPr marL="0" indent="0"/>
            <a:r>
              <a:rPr lang="de-DE" dirty="0"/>
              <a:t>1. Soziokulturelle Maßnahmen</a:t>
            </a:r>
          </a:p>
          <a:p>
            <a:pPr marL="0" indent="0"/>
            <a:r>
              <a:rPr lang="de-DE" dirty="0"/>
              <a:t>2. Ganzheitlicher Ressourceneinsatz</a:t>
            </a:r>
          </a:p>
          <a:p>
            <a:pPr marL="0" indent="0"/>
            <a:r>
              <a:rPr lang="de-DE" dirty="0"/>
              <a:t>3. Einsatz nachwachsender Rohstoffe</a:t>
            </a:r>
          </a:p>
          <a:p>
            <a:pPr marL="0" indent="0"/>
            <a:r>
              <a:rPr lang="de-DE" dirty="0"/>
              <a:t>4. Klimaanpassungsmaßnahmen</a:t>
            </a:r>
          </a:p>
          <a:p>
            <a:pPr marL="0" indent="0"/>
            <a:r>
              <a:rPr lang="de-DE" dirty="0"/>
              <a:t>5. Lokale Erzeugung erneuerbarer Energien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1961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Effizienzhaus 40 – NH Klasse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27</a:t>
            </a:fld>
            <a:endParaRPr lang="de-DE"/>
          </a:p>
        </p:txBody>
      </p:sp>
      <p:graphicFrame>
        <p:nvGraphicFramePr>
          <p:cNvPr id="7" name="Tabelle 7">
            <a:extLst>
              <a:ext uri="{FF2B5EF4-FFF2-40B4-BE49-F238E27FC236}">
                <a16:creationId xmlns:a16="http://schemas.microsoft.com/office/drawing/2014/main" id="{4BC98E02-0052-4E94-80B2-BDD6475077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4340"/>
              </p:ext>
            </p:extLst>
          </p:nvPr>
        </p:nvGraphicFramePr>
        <p:xfrm>
          <a:off x="457200" y="1200150"/>
          <a:ext cx="7805265" cy="324381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053">
                  <a:extLst>
                    <a:ext uri="{9D8B030D-6E8A-4147-A177-3AD203B41FA5}">
                      <a16:colId xmlns:a16="http://schemas.microsoft.com/office/drawing/2014/main" val="14273947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735866917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330512183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141858920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224027974"/>
                    </a:ext>
                  </a:extLst>
                </a:gridCol>
              </a:tblGrid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Projektbeschreibung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89980006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Wohnungen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970058792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4373112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01557460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600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2.970.000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1403563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Zwischensumme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1.800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497259057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Stellplätze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€/Stellplatz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417122905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oberirdisch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4.000 €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980498826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TG-Stellplatz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38.500 €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09675158"/>
                  </a:ext>
                </a:extLst>
              </a:tr>
              <a:tr h="32438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Gesamtinvestition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9.720.000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223215365"/>
                  </a:ext>
                </a:extLst>
              </a:tr>
            </a:tbl>
          </a:graphicData>
        </a:graphic>
      </p:graphicFrame>
      <p:sp>
        <p:nvSpPr>
          <p:cNvPr id="9" name="Ellipse 8">
            <a:extLst>
              <a:ext uri="{FF2B5EF4-FFF2-40B4-BE49-F238E27FC236}">
                <a16:creationId xmlns:a16="http://schemas.microsoft.com/office/drawing/2014/main" id="{26380231-D40B-4150-A7B5-F75A8917304A}"/>
              </a:ext>
            </a:extLst>
          </p:cNvPr>
          <p:cNvSpPr/>
          <p:nvPr/>
        </p:nvSpPr>
        <p:spPr>
          <a:xfrm>
            <a:off x="6876256" y="4128246"/>
            <a:ext cx="1080120" cy="31571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0AC62D8-4D5E-494F-B4B0-DD3CF6D60DE1}"/>
              </a:ext>
            </a:extLst>
          </p:cNvPr>
          <p:cNvSpPr/>
          <p:nvPr/>
        </p:nvSpPr>
        <p:spPr>
          <a:xfrm>
            <a:off x="5508104" y="185167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2C158C81-8396-4299-B1E4-08093CAFC499}"/>
              </a:ext>
            </a:extLst>
          </p:cNvPr>
          <p:cNvSpPr/>
          <p:nvPr/>
        </p:nvSpPr>
        <p:spPr>
          <a:xfrm>
            <a:off x="6617301" y="1275609"/>
            <a:ext cx="799015" cy="435498"/>
          </a:xfrm>
          <a:prstGeom prst="ellipse">
            <a:avLst/>
          </a:prstGeom>
          <a:solidFill>
            <a:schemeClr val="bg2"/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chemeClr val="bg1"/>
                </a:solidFill>
              </a:rPr>
              <a:t>+200 €/m²</a:t>
            </a:r>
          </a:p>
        </p:txBody>
      </p:sp>
      <p:cxnSp>
        <p:nvCxnSpPr>
          <p:cNvPr id="11" name="Verbinder: gewinkelt 10">
            <a:extLst>
              <a:ext uri="{FF2B5EF4-FFF2-40B4-BE49-F238E27FC236}">
                <a16:creationId xmlns:a16="http://schemas.microsoft.com/office/drawing/2014/main" id="{944AEB36-44B4-4978-BD59-544E32594BC2}"/>
              </a:ext>
            </a:extLst>
          </p:cNvPr>
          <p:cNvCxnSpPr>
            <a:cxnSpLocks/>
            <a:endCxn id="8" idx="2"/>
          </p:cNvCxnSpPr>
          <p:nvPr/>
        </p:nvCxnSpPr>
        <p:spPr>
          <a:xfrm rot="5400000" flipH="1" flipV="1">
            <a:off x="6261962" y="1538516"/>
            <a:ext cx="400496" cy="310181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11253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Effizienzhaus 40 – NH Klasse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28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A769F91-AE21-4FDF-BE1D-AD028E241902}"/>
              </a:ext>
            </a:extLst>
          </p:cNvPr>
          <p:cNvSpPr/>
          <p:nvPr/>
        </p:nvSpPr>
        <p:spPr>
          <a:xfrm>
            <a:off x="5580112" y="185167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6380231-D40B-4150-A7B5-F75A8917304A}"/>
              </a:ext>
            </a:extLst>
          </p:cNvPr>
          <p:cNvSpPr/>
          <p:nvPr/>
        </p:nvSpPr>
        <p:spPr>
          <a:xfrm>
            <a:off x="4644008" y="3800812"/>
            <a:ext cx="1008112" cy="35511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5E531C60-570C-4956-898D-772ADF333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370232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val="311208373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049913691"/>
                    </a:ext>
                  </a:extLst>
                </a:gridCol>
                <a:gridCol w="2170584">
                  <a:extLst>
                    <a:ext uri="{9D8B030D-6E8A-4147-A177-3AD203B41FA5}">
                      <a16:colId xmlns:a16="http://schemas.microsoft.com/office/drawing/2014/main" val="27760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Aufteilung für Kostenplan im </a:t>
                      </a:r>
                      <a:r>
                        <a:rPr lang="de-DE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Stabau</a:t>
                      </a:r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-Antrag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04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1.458.000 €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001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Herrichten und Erschließen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250.000 €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156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Baukonstruktion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4.300.000 €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608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Technische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1.712.000 €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57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Außenanlagen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737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Baunebenkosten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02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9.540.000 €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903223"/>
                  </a:ext>
                </a:extLst>
              </a:tr>
            </a:tbl>
          </a:graphicData>
        </a:graphic>
      </p:graphicFrame>
      <p:sp>
        <p:nvSpPr>
          <p:cNvPr id="14" name="Ellipse 13">
            <a:extLst>
              <a:ext uri="{FF2B5EF4-FFF2-40B4-BE49-F238E27FC236}">
                <a16:creationId xmlns:a16="http://schemas.microsoft.com/office/drawing/2014/main" id="{255F8D8B-6AC3-4C5A-B98B-2023B37FD47C}"/>
              </a:ext>
            </a:extLst>
          </p:cNvPr>
          <p:cNvSpPr/>
          <p:nvPr/>
        </p:nvSpPr>
        <p:spPr>
          <a:xfrm>
            <a:off x="4644008" y="2355726"/>
            <a:ext cx="1008112" cy="72008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0B21CCC-F70D-409F-9A8A-3BB20B425856}"/>
              </a:ext>
            </a:extLst>
          </p:cNvPr>
          <p:cNvSpPr/>
          <p:nvPr/>
        </p:nvSpPr>
        <p:spPr>
          <a:xfrm>
            <a:off x="4644008" y="1563638"/>
            <a:ext cx="1008112" cy="3709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92A2969-EFFC-46C3-8B16-0AA17246B74E}"/>
              </a:ext>
            </a:extLst>
          </p:cNvPr>
          <p:cNvSpPr/>
          <p:nvPr/>
        </p:nvSpPr>
        <p:spPr>
          <a:xfrm>
            <a:off x="4644008" y="3795886"/>
            <a:ext cx="1008112" cy="3709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13088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Effizienzhaus 40 – NH Klasse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29</a:t>
            </a:fld>
            <a:endParaRPr lang="de-DE"/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9E275C1C-AFBB-40A1-A0CE-D26483D39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6493646"/>
              </p:ext>
            </p:extLst>
          </p:nvPr>
        </p:nvGraphicFramePr>
        <p:xfrm>
          <a:off x="457200" y="1201821"/>
          <a:ext cx="7859216" cy="338615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70584">
                  <a:extLst>
                    <a:ext uri="{9D8B030D-6E8A-4147-A177-3AD203B41FA5}">
                      <a16:colId xmlns:a16="http://schemas.microsoft.com/office/drawing/2014/main" val="1007433345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492476296"/>
                    </a:ext>
                  </a:extLst>
                </a:gridCol>
                <a:gridCol w="1923628">
                  <a:extLst>
                    <a:ext uri="{9D8B030D-6E8A-4147-A177-3AD203B41FA5}">
                      <a16:colId xmlns:a16="http://schemas.microsoft.com/office/drawing/2014/main" val="226541256"/>
                    </a:ext>
                  </a:extLst>
                </a:gridCol>
                <a:gridCol w="1964804">
                  <a:extLst>
                    <a:ext uri="{9D8B030D-6E8A-4147-A177-3AD203B41FA5}">
                      <a16:colId xmlns:a16="http://schemas.microsoft.com/office/drawing/2014/main" val="50334700"/>
                    </a:ext>
                  </a:extLst>
                </a:gridCol>
              </a:tblGrid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Finanzierung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Zins</a:t>
                      </a:r>
                      <a:endParaRPr lang="de-DE" sz="1000" b="0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Tilgung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836345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Bargeld/Guthaben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1.458.000 €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3,74%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5574923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Bankdarlehen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3.125.800 €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2,93%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7767565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KfW-Darlehen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562.500 €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2,30%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2,00%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7247902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Objektabhängiges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1.170.000 €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8791536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Belegungsabhängiges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1.963.700 €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8010749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Allgemeiner Zuschuss EOF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900.000 €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1436902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 Energieeffizienz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180.000 €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518826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 Nachhaltigkeit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360.000 €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9367985"/>
                  </a:ext>
                </a:extLst>
              </a:tr>
              <a:tr h="338615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9.720.000 €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0647514"/>
                  </a:ext>
                </a:extLst>
              </a:tr>
            </a:tbl>
          </a:graphicData>
        </a:graphic>
      </p:graphicFrame>
      <p:sp>
        <p:nvSpPr>
          <p:cNvPr id="25" name="Ellipse 24">
            <a:extLst>
              <a:ext uri="{FF2B5EF4-FFF2-40B4-BE49-F238E27FC236}">
                <a16:creationId xmlns:a16="http://schemas.microsoft.com/office/drawing/2014/main" id="{7CA422B3-3956-40AF-8E35-D335469CA0F2}"/>
              </a:ext>
            </a:extLst>
          </p:cNvPr>
          <p:cNvSpPr/>
          <p:nvPr/>
        </p:nvSpPr>
        <p:spPr>
          <a:xfrm>
            <a:off x="3211167" y="1553146"/>
            <a:ext cx="1000793" cy="37053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DD5286B-013B-4C94-8E4E-B7F2BEC3EA49}"/>
              </a:ext>
            </a:extLst>
          </p:cNvPr>
          <p:cNvSpPr/>
          <p:nvPr/>
        </p:nvSpPr>
        <p:spPr>
          <a:xfrm>
            <a:off x="4852792" y="1536332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F6C5731-A685-4CF7-8B84-C5566A94F30D}"/>
              </a:ext>
            </a:extLst>
          </p:cNvPr>
          <p:cNvSpPr/>
          <p:nvPr/>
        </p:nvSpPr>
        <p:spPr>
          <a:xfrm>
            <a:off x="3275856" y="3291830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0EDFCC2-3CA3-4D8F-A78D-7B27B5E27805}"/>
              </a:ext>
            </a:extLst>
          </p:cNvPr>
          <p:cNvSpPr/>
          <p:nvPr/>
        </p:nvSpPr>
        <p:spPr>
          <a:xfrm>
            <a:off x="3275856" y="3651870"/>
            <a:ext cx="936104" cy="28583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17EADB9-0078-4A31-A4F1-77128189E0A2}"/>
              </a:ext>
            </a:extLst>
          </p:cNvPr>
          <p:cNvSpPr/>
          <p:nvPr/>
        </p:nvSpPr>
        <p:spPr>
          <a:xfrm>
            <a:off x="3275856" y="2571750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CFBBFE6-E80D-4310-9E1F-FF9367FEE30B}"/>
              </a:ext>
            </a:extLst>
          </p:cNvPr>
          <p:cNvSpPr/>
          <p:nvPr/>
        </p:nvSpPr>
        <p:spPr>
          <a:xfrm>
            <a:off x="3275856" y="2931790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9E95B1-0BFC-4667-9B62-FFABFE662D31}"/>
              </a:ext>
            </a:extLst>
          </p:cNvPr>
          <p:cNvSpPr/>
          <p:nvPr/>
        </p:nvSpPr>
        <p:spPr>
          <a:xfrm>
            <a:off x="4852792" y="1903354"/>
            <a:ext cx="936104" cy="36004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EC95312-967E-43DC-BBCE-69E08D33B83E}"/>
              </a:ext>
            </a:extLst>
          </p:cNvPr>
          <p:cNvSpPr/>
          <p:nvPr/>
        </p:nvSpPr>
        <p:spPr>
          <a:xfrm>
            <a:off x="6804248" y="1876049"/>
            <a:ext cx="936104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3B7CBCC-A8FC-4F8A-898B-BB3E63B2B788}"/>
              </a:ext>
            </a:extLst>
          </p:cNvPr>
          <p:cNvSpPr/>
          <p:nvPr/>
        </p:nvSpPr>
        <p:spPr>
          <a:xfrm>
            <a:off x="3275856" y="3939902"/>
            <a:ext cx="936104" cy="322934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A7667E4-FB7E-41E6-880C-AFEF53C1E7E9}"/>
              </a:ext>
            </a:extLst>
          </p:cNvPr>
          <p:cNvSpPr/>
          <p:nvPr/>
        </p:nvSpPr>
        <p:spPr>
          <a:xfrm>
            <a:off x="3211167" y="4265038"/>
            <a:ext cx="1000793" cy="32293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BAF344F-3A04-454D-B651-89219CA486FD}"/>
              </a:ext>
            </a:extLst>
          </p:cNvPr>
          <p:cNvSpPr/>
          <p:nvPr/>
        </p:nvSpPr>
        <p:spPr>
          <a:xfrm>
            <a:off x="6804248" y="2249807"/>
            <a:ext cx="936104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E3E0BE1-38FC-4D4C-AC82-BF421126968E}"/>
              </a:ext>
            </a:extLst>
          </p:cNvPr>
          <p:cNvSpPr/>
          <p:nvPr/>
        </p:nvSpPr>
        <p:spPr>
          <a:xfrm>
            <a:off x="4852792" y="2270375"/>
            <a:ext cx="936104" cy="311989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2137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Ausgangslage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1.	Neubauprojekte</a:t>
            </a:r>
          </a:p>
          <a:p>
            <a:pPr marL="342900" indent="-342900">
              <a:buAutoNum type="arabicPeriod" startAt="2"/>
            </a:pPr>
            <a:r>
              <a:rPr lang="de-DE" dirty="0"/>
              <a:t>Modernisierungsprojekte „drauf und dran – erneuern und erweitern“</a:t>
            </a:r>
          </a:p>
          <a:p>
            <a:pPr marL="342900" indent="-342900">
              <a:buAutoNum type="arabicPeriod" startAt="2"/>
            </a:pPr>
            <a:r>
              <a:rPr lang="de-DE" dirty="0"/>
              <a:t>Modernisierung im Bestand</a:t>
            </a:r>
            <a:br>
              <a:rPr lang="de-DE" dirty="0"/>
            </a:b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6703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Effizienzhaus 40 – NH Klasse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30</a:t>
            </a:fld>
            <a:endParaRPr lang="de-DE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E04A1C9-A5FE-45DD-9810-09A2F71F8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073201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530624">
                  <a:extLst>
                    <a:ext uri="{9D8B030D-6E8A-4147-A177-3AD203B41FA5}">
                      <a16:colId xmlns:a16="http://schemas.microsoft.com/office/drawing/2014/main" val="2104929557"/>
                    </a:ext>
                  </a:extLst>
                </a:gridCol>
                <a:gridCol w="761216">
                  <a:extLst>
                    <a:ext uri="{9D8B030D-6E8A-4147-A177-3AD203B41FA5}">
                      <a16:colId xmlns:a16="http://schemas.microsoft.com/office/drawing/2014/main" val="123086565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4110111739"/>
                    </a:ext>
                  </a:extLst>
                </a:gridCol>
                <a:gridCol w="977240">
                  <a:extLst>
                    <a:ext uri="{9D8B030D-6E8A-4147-A177-3AD203B41FA5}">
                      <a16:colId xmlns:a16="http://schemas.microsoft.com/office/drawing/2014/main" val="1087535411"/>
                    </a:ext>
                  </a:extLst>
                </a:gridCol>
                <a:gridCol w="2314600">
                  <a:extLst>
                    <a:ext uri="{9D8B030D-6E8A-4147-A177-3AD203B41FA5}">
                      <a16:colId xmlns:a16="http://schemas.microsoft.com/office/drawing/2014/main" val="29746307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Aufwand und Ertrag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7266484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Miete Wohnen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13,25 €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€/m²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286.200 €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718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Miete Parken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außen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  3.600 €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906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TG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         18.000 €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2310311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Gesamtbetrag der Erträge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307.800 €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1130664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Kapitalkosten (Zins und Tilgung)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271.600 €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11602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Bewirtschaftungskosten pauschal je 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€/m²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p.a.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  36.000 €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8192701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Gesamtbetrag der Aufwendungen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        307.600 €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09498126"/>
                  </a:ext>
                </a:extLst>
              </a:tr>
            </a:tbl>
          </a:graphicData>
        </a:graphic>
      </p:graphicFrame>
      <p:sp>
        <p:nvSpPr>
          <p:cNvPr id="12" name="Ellipse 11">
            <a:extLst>
              <a:ext uri="{FF2B5EF4-FFF2-40B4-BE49-F238E27FC236}">
                <a16:creationId xmlns:a16="http://schemas.microsoft.com/office/drawing/2014/main" id="{ED9C8E27-F308-43CB-83D9-4D2BE71501C9}"/>
              </a:ext>
            </a:extLst>
          </p:cNvPr>
          <p:cNvSpPr/>
          <p:nvPr/>
        </p:nvSpPr>
        <p:spPr>
          <a:xfrm>
            <a:off x="7236296" y="271576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2336840-EDBC-4F30-9FD7-D120684808D4}"/>
              </a:ext>
            </a:extLst>
          </p:cNvPr>
          <p:cNvSpPr/>
          <p:nvPr/>
        </p:nvSpPr>
        <p:spPr>
          <a:xfrm>
            <a:off x="2843808" y="163564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3EEB00C-983D-47CC-9F40-A15EC14C9531}"/>
              </a:ext>
            </a:extLst>
          </p:cNvPr>
          <p:cNvSpPr/>
          <p:nvPr/>
        </p:nvSpPr>
        <p:spPr>
          <a:xfrm>
            <a:off x="2915816" y="343584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C61B094-2992-4995-962C-B2FD5CF8EBBC}"/>
              </a:ext>
            </a:extLst>
          </p:cNvPr>
          <p:cNvSpPr/>
          <p:nvPr/>
        </p:nvSpPr>
        <p:spPr>
          <a:xfrm>
            <a:off x="7236296" y="3867894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Folienzoom 4">
                <a:extLst>
                  <a:ext uri="{FF2B5EF4-FFF2-40B4-BE49-F238E27FC236}">
                    <a16:creationId xmlns:a16="http://schemas.microsoft.com/office/drawing/2014/main" id="{1E87C71A-7392-C7CA-9351-4A9242A5FCB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56968014"/>
                  </p:ext>
                </p:extLst>
              </p:nvPr>
            </p:nvGraphicFramePr>
            <p:xfrm>
              <a:off x="-309880" y="4568330"/>
              <a:ext cx="2286000" cy="1285875"/>
            </p:xfrm>
            <a:graphic>
              <a:graphicData uri="http://schemas.microsoft.com/office/powerpoint/2016/slidezoom">
                <pslz:sldZm>
                  <pslz:sldZmObj sldId="471" cId="4229831784">
                    <pslz:zmPr id="{4C441C4A-1E89-4C5B-96E2-3DE267F84387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2286000" cy="128587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Folienzoom 4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1E87C71A-7392-C7CA-9351-4A9242A5FCB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09880" y="4568330"/>
                <a:ext cx="2286000" cy="128587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582888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365D0-FDCE-4BD5-9515-AC1A78BF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4</a:t>
            </a:r>
            <a:br>
              <a:rPr lang="de-DE" dirty="0"/>
            </a:br>
            <a:r>
              <a:rPr lang="de-DE" dirty="0"/>
              <a:t>KfW-Standard 40 - NH Ergebnis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33DBD-9AA6-4A92-A22D-24FA89804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Mehr EK erforderlich um 15 % Anteil darstellen zu können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Eigenkapitalverzinsung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Bankdarlehen Zinsen gestiegen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BEG – Zuschuss KfW 40 – NH 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Erstvermietungsmiete steigt im gleichen Verhältnis wie die Baukosten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A1A373-D3AB-4D37-9B47-79C220982D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Belegungsabhängiges Darlehen steigt gegenüber FB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Allgemeiner Zuschuss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 Zuschuss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 Zuschuss NH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Ansatz der Instandhaltungspauschale steigt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C65EB2-199A-48DB-B09C-5F51EA9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31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29831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Fallbeispiel 5</a:t>
            </a:r>
            <a:br>
              <a:rPr lang="de-DE" dirty="0"/>
            </a:br>
            <a:r>
              <a:rPr lang="de-DE" dirty="0"/>
              <a:t>EOF – drauf und dran – nachhaltig erneuern und erweitern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von Modernisierungen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32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787875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Drauf und Dran</a:t>
            </a:r>
            <a:br>
              <a:rPr lang="de-DE" dirty="0"/>
            </a:br>
            <a:r>
              <a:rPr lang="de-DE" dirty="0"/>
              <a:t>Erweiterung und Erneuerung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Gefördert wird die </a:t>
            </a:r>
            <a:r>
              <a:rPr lang="de-DE" b="1" dirty="0"/>
              <a:t>Erweiterung</a:t>
            </a:r>
            <a:r>
              <a:rPr lang="de-DE" dirty="0"/>
              <a:t> von bestehenden Mietwohngebäuden nebst </a:t>
            </a:r>
            <a:r>
              <a:rPr lang="de-DE" b="1" dirty="0"/>
              <a:t>Modernisierung</a:t>
            </a:r>
            <a:r>
              <a:rPr lang="de-DE" dirty="0"/>
              <a:t> der bestehenden Wohnungen, insbesondere deren nachhaltige und energetische Verbesserung.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Mindestens </a:t>
            </a:r>
            <a:r>
              <a:rPr lang="de-DE" b="1" dirty="0"/>
              <a:t>Effizienzhausstandard</a:t>
            </a:r>
            <a:r>
              <a:rPr lang="de-DE" dirty="0"/>
              <a:t> nach der Richtlinie für die Bundesförderung für effiziente Gebäude – BEG WG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die </a:t>
            </a:r>
            <a:r>
              <a:rPr lang="de-DE" b="1" dirty="0"/>
              <a:t>Gebäudeerweiterung</a:t>
            </a:r>
            <a:r>
              <a:rPr lang="de-DE" dirty="0"/>
              <a:t> steigt der Zuschuss auf max. </a:t>
            </a:r>
            <a:r>
              <a:rPr lang="de-DE" b="1" dirty="0"/>
              <a:t>625 € /m² </a:t>
            </a:r>
            <a:r>
              <a:rPr lang="de-DE" b="1" dirty="0" err="1"/>
              <a:t>Wfl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Für die </a:t>
            </a:r>
            <a:r>
              <a:rPr lang="de-DE" b="1" dirty="0"/>
              <a:t>Modernisierung</a:t>
            </a:r>
            <a:r>
              <a:rPr lang="de-DE" dirty="0"/>
              <a:t> wird ein Zuschuss von bis zu </a:t>
            </a:r>
            <a:r>
              <a:rPr lang="de-DE" b="1" dirty="0"/>
              <a:t>375 € /m² </a:t>
            </a:r>
            <a:r>
              <a:rPr lang="de-DE" b="1" dirty="0" err="1"/>
              <a:t>Wfl</a:t>
            </a:r>
            <a:r>
              <a:rPr lang="de-DE" b="1" dirty="0"/>
              <a:t>. </a:t>
            </a:r>
            <a:r>
              <a:rPr lang="de-DE" dirty="0"/>
              <a:t>gewährt.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0530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5 – „drauf und dran – erneuern und erweitern“ Modernisierung mit der EOF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34</a:t>
            </a:fld>
            <a:endParaRPr lang="de-DE"/>
          </a:p>
        </p:txBody>
      </p:sp>
      <p:graphicFrame>
        <p:nvGraphicFramePr>
          <p:cNvPr id="6" name="Tabelle 7">
            <a:extLst>
              <a:ext uri="{FF2B5EF4-FFF2-40B4-BE49-F238E27FC236}">
                <a16:creationId xmlns:a16="http://schemas.microsoft.com/office/drawing/2014/main" id="{F7DE57D0-1661-4B2D-A584-285224C8B7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970550"/>
              </p:ext>
            </p:extLst>
          </p:nvPr>
        </p:nvGraphicFramePr>
        <p:xfrm>
          <a:off x="457201" y="1200151"/>
          <a:ext cx="7805265" cy="36055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26567">
                  <a:extLst>
                    <a:ext uri="{9D8B030D-6E8A-4147-A177-3AD203B41FA5}">
                      <a16:colId xmlns:a16="http://schemas.microsoft.com/office/drawing/2014/main" val="404997683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1517129096"/>
                    </a:ext>
                  </a:extLst>
                </a:gridCol>
                <a:gridCol w="1504464">
                  <a:extLst>
                    <a:ext uri="{9D8B030D-6E8A-4147-A177-3AD203B41FA5}">
                      <a16:colId xmlns:a16="http://schemas.microsoft.com/office/drawing/2014/main" val="2128447171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4029578423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709385013"/>
                    </a:ext>
                  </a:extLst>
                </a:gridCol>
              </a:tblGrid>
              <a:tr h="176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Projektbeschreibung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5269232"/>
                  </a:ext>
                </a:extLst>
              </a:tr>
              <a:tr h="176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Bestand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Wohnungen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03511719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2.970 €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891.000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63549575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2.970 €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891.000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0011353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2.970 €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891.000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24968771"/>
                  </a:ext>
                </a:extLst>
              </a:tr>
              <a:tr h="176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Zwischensumme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900 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88974925"/>
                  </a:ext>
                </a:extLst>
              </a:tr>
              <a:tr h="34141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Drauf </a:t>
                      </a:r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und Dran - </a:t>
                      </a:r>
                      <a:r>
                        <a:rPr lang="de-DE" sz="1100" b="1" u="none" strike="noStrike" dirty="0">
                          <a:solidFill>
                            <a:srgbClr val="6EBD48"/>
                          </a:solidFill>
                          <a:effectLst/>
                        </a:rPr>
                        <a:t>Erweiterung</a:t>
                      </a:r>
                      <a:endParaRPr lang="de-DE" sz="1100" b="1" i="0" u="none" strike="noStrike" dirty="0">
                        <a:solidFill>
                          <a:srgbClr val="6EBD48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Wohnungen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€/m²-Wfl.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31137461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1.485.000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45315999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EK II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1.485.000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3694617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EK III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300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4.950 €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1.485.000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9856194"/>
                  </a:ext>
                </a:extLst>
              </a:tr>
              <a:tr h="176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Zwischensumme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900 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9233453"/>
                  </a:ext>
                </a:extLst>
              </a:tr>
              <a:tr h="17682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Stellplätze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€/Stellplatz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€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9779011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oberirdisch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4.000 €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40.000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95735239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TG-Stellplatz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38.500 € 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770.000 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26677961"/>
                  </a:ext>
                </a:extLst>
              </a:tr>
              <a:tr h="264259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Gesamtinvestition</a:t>
                      </a:r>
                      <a:endParaRPr lang="de-DE" sz="1100" b="1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 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7.938.000 </a:t>
                      </a:r>
                      <a:endParaRPr lang="de-DE" sz="1100" b="1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04561991"/>
                  </a:ext>
                </a:extLst>
              </a:tr>
            </a:tbl>
          </a:graphicData>
        </a:graphic>
      </p:graphicFrame>
      <p:sp>
        <p:nvSpPr>
          <p:cNvPr id="11" name="Ellipse 10">
            <a:extLst>
              <a:ext uri="{FF2B5EF4-FFF2-40B4-BE49-F238E27FC236}">
                <a16:creationId xmlns:a16="http://schemas.microsoft.com/office/drawing/2014/main" id="{C9C66C28-8362-42D1-90BF-2B1D253CC5D0}"/>
              </a:ext>
            </a:extLst>
          </p:cNvPr>
          <p:cNvSpPr/>
          <p:nvPr/>
        </p:nvSpPr>
        <p:spPr>
          <a:xfrm>
            <a:off x="5580112" y="1563638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6E92F519-DB55-47F8-8B2C-5137DE38BFF7}"/>
              </a:ext>
            </a:extLst>
          </p:cNvPr>
          <p:cNvSpPr/>
          <p:nvPr/>
        </p:nvSpPr>
        <p:spPr>
          <a:xfrm>
            <a:off x="5580112" y="2858918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64DD6337-2ABF-44CA-B213-456CEFB96F02}"/>
              </a:ext>
            </a:extLst>
          </p:cNvPr>
          <p:cNvSpPr/>
          <p:nvPr/>
        </p:nvSpPr>
        <p:spPr>
          <a:xfrm>
            <a:off x="2555776" y="2344692"/>
            <a:ext cx="864096" cy="227057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ADCA6B6B-89C6-4561-8D5D-387D22330F34}"/>
              </a:ext>
            </a:extLst>
          </p:cNvPr>
          <p:cNvSpPr/>
          <p:nvPr/>
        </p:nvSpPr>
        <p:spPr>
          <a:xfrm>
            <a:off x="2555776" y="3655316"/>
            <a:ext cx="864096" cy="212577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Verbinder: gewinkelt 14">
            <a:extLst>
              <a:ext uri="{FF2B5EF4-FFF2-40B4-BE49-F238E27FC236}">
                <a16:creationId xmlns:a16="http://schemas.microsoft.com/office/drawing/2014/main" id="{EB79DCF2-9564-4A8C-86C4-7133D50D8360}"/>
              </a:ext>
            </a:extLst>
          </p:cNvPr>
          <p:cNvCxnSpPr/>
          <p:nvPr/>
        </p:nvCxnSpPr>
        <p:spPr>
          <a:xfrm rot="16200000" flipV="1">
            <a:off x="5868144" y="2355726"/>
            <a:ext cx="1080120" cy="72008"/>
          </a:xfrm>
          <a:prstGeom prst="bentConnector3">
            <a:avLst/>
          </a:prstGeom>
          <a:ln>
            <a:solidFill>
              <a:srgbClr val="6EBD48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>
            <a:extLst>
              <a:ext uri="{FF2B5EF4-FFF2-40B4-BE49-F238E27FC236}">
                <a16:creationId xmlns:a16="http://schemas.microsoft.com/office/drawing/2014/main" id="{F987B92B-4B2D-4A29-A212-1207D094B3F6}"/>
              </a:ext>
            </a:extLst>
          </p:cNvPr>
          <p:cNvSpPr txBox="1"/>
          <p:nvPr/>
        </p:nvSpPr>
        <p:spPr>
          <a:xfrm>
            <a:off x="6516216" y="2067694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200" b="1" dirty="0">
                <a:solidFill>
                  <a:schemeClr val="bg2"/>
                </a:solidFill>
              </a:rPr>
              <a:t>60 %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A9AEB85-AF5D-4269-B8F7-C05CB5CBE699}"/>
              </a:ext>
            </a:extLst>
          </p:cNvPr>
          <p:cNvSpPr/>
          <p:nvPr/>
        </p:nvSpPr>
        <p:spPr>
          <a:xfrm>
            <a:off x="6372200" y="2067694"/>
            <a:ext cx="720080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1070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5 – „drauf und dran – erneuern und erweitern“ Modernisierung mit der EOF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35</a:t>
            </a:fld>
            <a:endParaRPr lang="de-DE"/>
          </a:p>
        </p:txBody>
      </p:sp>
      <p:sp>
        <p:nvSpPr>
          <p:cNvPr id="8" name="Ellipse 7">
            <a:extLst>
              <a:ext uri="{FF2B5EF4-FFF2-40B4-BE49-F238E27FC236}">
                <a16:creationId xmlns:a16="http://schemas.microsoft.com/office/drawing/2014/main" id="{3A769F91-AE21-4FDF-BE1D-AD028E241902}"/>
              </a:ext>
            </a:extLst>
          </p:cNvPr>
          <p:cNvSpPr/>
          <p:nvPr/>
        </p:nvSpPr>
        <p:spPr>
          <a:xfrm>
            <a:off x="5580112" y="1851670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26380231-D40B-4150-A7B5-F75A8917304A}"/>
              </a:ext>
            </a:extLst>
          </p:cNvPr>
          <p:cNvSpPr/>
          <p:nvPr/>
        </p:nvSpPr>
        <p:spPr>
          <a:xfrm>
            <a:off x="4644008" y="3800812"/>
            <a:ext cx="1008112" cy="35511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13" name="Tabelle 13">
            <a:extLst>
              <a:ext uri="{FF2B5EF4-FFF2-40B4-BE49-F238E27FC236}">
                <a16:creationId xmlns:a16="http://schemas.microsoft.com/office/drawing/2014/main" id="{5E531C60-570C-4956-898D-772ADF3338C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2100472"/>
              </p:ext>
            </p:extLst>
          </p:nvPr>
        </p:nvGraphicFramePr>
        <p:xfrm>
          <a:off x="457200" y="1200150"/>
          <a:ext cx="8229600" cy="296672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610744">
                  <a:extLst>
                    <a:ext uri="{9D8B030D-6E8A-4147-A177-3AD203B41FA5}">
                      <a16:colId xmlns:a16="http://schemas.microsoft.com/office/drawing/2014/main" val="3112083730"/>
                    </a:ext>
                  </a:extLst>
                </a:gridCol>
                <a:gridCol w="2448272">
                  <a:extLst>
                    <a:ext uri="{9D8B030D-6E8A-4147-A177-3AD203B41FA5}">
                      <a16:colId xmlns:a16="http://schemas.microsoft.com/office/drawing/2014/main" val="4049913691"/>
                    </a:ext>
                  </a:extLst>
                </a:gridCol>
                <a:gridCol w="2170584">
                  <a:extLst>
                    <a:ext uri="{9D8B030D-6E8A-4147-A177-3AD203B41FA5}">
                      <a16:colId xmlns:a16="http://schemas.microsoft.com/office/drawing/2014/main" val="2776082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Aufteilung für Kostenplan im </a:t>
                      </a:r>
                      <a:r>
                        <a:rPr lang="de-DE" sz="1100" b="1" i="0" u="none" strike="noStrike" dirty="0" err="1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Stabau</a:t>
                      </a:r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-Antrag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7043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Grundstück und Bestand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2.536.000 €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001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Herrichten und Erschließen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250.000 €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915616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Baukonstruktion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2.350.000 €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960836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Bauwerk - Technische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801.000 €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757626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Außenanlagen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27373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Baunebenkosten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1.500.000 €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19%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0402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7.938.000 €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08903223"/>
                  </a:ext>
                </a:extLst>
              </a:tr>
            </a:tbl>
          </a:graphicData>
        </a:graphic>
      </p:graphicFrame>
      <p:sp>
        <p:nvSpPr>
          <p:cNvPr id="14" name="Ellipse 13">
            <a:extLst>
              <a:ext uri="{FF2B5EF4-FFF2-40B4-BE49-F238E27FC236}">
                <a16:creationId xmlns:a16="http://schemas.microsoft.com/office/drawing/2014/main" id="{255F8D8B-6AC3-4C5A-B98B-2023B37FD47C}"/>
              </a:ext>
            </a:extLst>
          </p:cNvPr>
          <p:cNvSpPr/>
          <p:nvPr/>
        </p:nvSpPr>
        <p:spPr>
          <a:xfrm>
            <a:off x="4644008" y="2355726"/>
            <a:ext cx="1008112" cy="720080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00B21CCC-F70D-409F-9A8A-3BB20B425856}"/>
              </a:ext>
            </a:extLst>
          </p:cNvPr>
          <p:cNvSpPr/>
          <p:nvPr/>
        </p:nvSpPr>
        <p:spPr>
          <a:xfrm>
            <a:off x="4644008" y="1563638"/>
            <a:ext cx="1008112" cy="37098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592A2969-EFFC-46C3-8B16-0AA17246B74E}"/>
              </a:ext>
            </a:extLst>
          </p:cNvPr>
          <p:cNvSpPr/>
          <p:nvPr/>
        </p:nvSpPr>
        <p:spPr>
          <a:xfrm>
            <a:off x="4644008" y="3795886"/>
            <a:ext cx="1008112" cy="370984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8548BC08-0650-447C-9082-1AEC1291219D}"/>
              </a:ext>
            </a:extLst>
          </p:cNvPr>
          <p:cNvSpPr/>
          <p:nvPr/>
        </p:nvSpPr>
        <p:spPr>
          <a:xfrm>
            <a:off x="7020272" y="1563638"/>
            <a:ext cx="1008112" cy="370984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314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5 – „drauf und dran – erneuern und erweitern“ Modernisierung mit der EOF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36</a:t>
            </a:fld>
            <a:endParaRPr lang="de-DE"/>
          </a:p>
        </p:txBody>
      </p:sp>
      <p:graphicFrame>
        <p:nvGraphicFramePr>
          <p:cNvPr id="8" name="Tabelle 8">
            <a:extLst>
              <a:ext uri="{FF2B5EF4-FFF2-40B4-BE49-F238E27FC236}">
                <a16:creationId xmlns:a16="http://schemas.microsoft.com/office/drawing/2014/main" id="{9E275C1C-AFBB-40A1-A0CE-D26483D39B5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4024569"/>
              </p:ext>
            </p:extLst>
          </p:nvPr>
        </p:nvGraphicFramePr>
        <p:xfrm>
          <a:off x="457200" y="1201821"/>
          <a:ext cx="7859216" cy="360999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74640">
                  <a:extLst>
                    <a:ext uri="{9D8B030D-6E8A-4147-A177-3AD203B41FA5}">
                      <a16:colId xmlns:a16="http://schemas.microsoft.com/office/drawing/2014/main" val="1007433345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492476296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26541256"/>
                    </a:ext>
                  </a:extLst>
                </a:gridCol>
                <a:gridCol w="1872208">
                  <a:extLst>
                    <a:ext uri="{9D8B030D-6E8A-4147-A177-3AD203B41FA5}">
                      <a16:colId xmlns:a16="http://schemas.microsoft.com/office/drawing/2014/main" val="50334700"/>
                    </a:ext>
                  </a:extLst>
                </a:gridCol>
              </a:tblGrid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Finanzierung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Zins</a:t>
                      </a:r>
                      <a:endParaRPr lang="de-DE" sz="1000" b="0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Tilgung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55836345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Bargeld/Guthaben (32%)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2.537.000 €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3,88%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42218951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Bankdarlehen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971.550 €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2,93%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1,0,7%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15574923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KfW-Zuschuss</a:t>
                      </a:r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 hinterlegt mit Darlehenskondition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731.250 €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2,30%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</a:rPr>
                        <a:t>2,00%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87767565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Objektabhängiges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1.170.000 €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0,50%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7247902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Belegungsabhängiges Darlehen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1.178.200 €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1,75%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1,00%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78791536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Allgemeiner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EOF -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Bestand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337.500 €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18010749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Allgemeiner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EOF - </a:t>
                      </a:r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Erweiterung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562.500 €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81436902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Energieeffizienz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90.000 €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93518826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Zuschuss</a:t>
                      </a:r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Nachhaltigkeit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360.000 €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-   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59367985"/>
                  </a:ext>
                </a:extLst>
              </a:tr>
              <a:tr h="327471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Gesamtkosten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7.938.000 € 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70647514"/>
                  </a:ext>
                </a:extLst>
              </a:tr>
            </a:tbl>
          </a:graphicData>
        </a:graphic>
      </p:graphicFrame>
      <p:sp>
        <p:nvSpPr>
          <p:cNvPr id="25" name="Ellipse 24">
            <a:extLst>
              <a:ext uri="{FF2B5EF4-FFF2-40B4-BE49-F238E27FC236}">
                <a16:creationId xmlns:a16="http://schemas.microsoft.com/office/drawing/2014/main" id="{7CA422B3-3956-40AF-8E35-D335469CA0F2}"/>
              </a:ext>
            </a:extLst>
          </p:cNvPr>
          <p:cNvSpPr/>
          <p:nvPr/>
        </p:nvSpPr>
        <p:spPr>
          <a:xfrm>
            <a:off x="3715223" y="1491630"/>
            <a:ext cx="1000793" cy="370531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0DD5286B-013B-4C94-8E4E-B7F2BEC3EA49}"/>
              </a:ext>
            </a:extLst>
          </p:cNvPr>
          <p:cNvSpPr/>
          <p:nvPr/>
        </p:nvSpPr>
        <p:spPr>
          <a:xfrm>
            <a:off x="5076056" y="1491630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CF6C5731-A685-4CF7-8B84-C5566A94F30D}"/>
              </a:ext>
            </a:extLst>
          </p:cNvPr>
          <p:cNvSpPr/>
          <p:nvPr/>
        </p:nvSpPr>
        <p:spPr>
          <a:xfrm>
            <a:off x="3779912" y="3147814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Ellipse 27">
            <a:extLst>
              <a:ext uri="{FF2B5EF4-FFF2-40B4-BE49-F238E27FC236}">
                <a16:creationId xmlns:a16="http://schemas.microsoft.com/office/drawing/2014/main" id="{90EDFCC2-3CA3-4D8F-A78D-7B27B5E27805}"/>
              </a:ext>
            </a:extLst>
          </p:cNvPr>
          <p:cNvSpPr/>
          <p:nvPr/>
        </p:nvSpPr>
        <p:spPr>
          <a:xfrm>
            <a:off x="3779912" y="3510056"/>
            <a:ext cx="936104" cy="28583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B17EADB9-0078-4A31-A4F1-77128189E0A2}"/>
              </a:ext>
            </a:extLst>
          </p:cNvPr>
          <p:cNvSpPr/>
          <p:nvPr/>
        </p:nvSpPr>
        <p:spPr>
          <a:xfrm>
            <a:off x="3779912" y="2499742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Ellipse 29">
            <a:extLst>
              <a:ext uri="{FF2B5EF4-FFF2-40B4-BE49-F238E27FC236}">
                <a16:creationId xmlns:a16="http://schemas.microsoft.com/office/drawing/2014/main" id="{DCFBBFE6-E80D-4310-9E1F-FF9367FEE30B}"/>
              </a:ext>
            </a:extLst>
          </p:cNvPr>
          <p:cNvSpPr/>
          <p:nvPr/>
        </p:nvSpPr>
        <p:spPr>
          <a:xfrm>
            <a:off x="3779912" y="2859782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Ellipse 30">
            <a:extLst>
              <a:ext uri="{FF2B5EF4-FFF2-40B4-BE49-F238E27FC236}">
                <a16:creationId xmlns:a16="http://schemas.microsoft.com/office/drawing/2014/main" id="{1D9E95B1-0BFC-4667-9B62-FFABFE662D31}"/>
              </a:ext>
            </a:extLst>
          </p:cNvPr>
          <p:cNvSpPr/>
          <p:nvPr/>
        </p:nvSpPr>
        <p:spPr>
          <a:xfrm>
            <a:off x="5076056" y="1851670"/>
            <a:ext cx="936104" cy="360040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Ellipse 31">
            <a:extLst>
              <a:ext uri="{FF2B5EF4-FFF2-40B4-BE49-F238E27FC236}">
                <a16:creationId xmlns:a16="http://schemas.microsoft.com/office/drawing/2014/main" id="{9EC95312-967E-43DC-BBCE-69E08D33B83E}"/>
              </a:ext>
            </a:extLst>
          </p:cNvPr>
          <p:cNvSpPr/>
          <p:nvPr/>
        </p:nvSpPr>
        <p:spPr>
          <a:xfrm>
            <a:off x="6876256" y="1851670"/>
            <a:ext cx="864096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E3B7CBCC-A8FC-4F8A-898B-BB3E63B2B788}"/>
              </a:ext>
            </a:extLst>
          </p:cNvPr>
          <p:cNvSpPr/>
          <p:nvPr/>
        </p:nvSpPr>
        <p:spPr>
          <a:xfrm>
            <a:off x="3779912" y="3832992"/>
            <a:ext cx="936104" cy="322934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>
            <a:extLst>
              <a:ext uri="{FF2B5EF4-FFF2-40B4-BE49-F238E27FC236}">
                <a16:creationId xmlns:a16="http://schemas.microsoft.com/office/drawing/2014/main" id="{1A7667E4-FB7E-41E6-880C-AFEF53C1E7E9}"/>
              </a:ext>
            </a:extLst>
          </p:cNvPr>
          <p:cNvSpPr/>
          <p:nvPr/>
        </p:nvSpPr>
        <p:spPr>
          <a:xfrm>
            <a:off x="3779912" y="4481064"/>
            <a:ext cx="1000793" cy="322934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5BAF344F-3A04-454D-B651-89219CA486FD}"/>
              </a:ext>
            </a:extLst>
          </p:cNvPr>
          <p:cNvSpPr/>
          <p:nvPr/>
        </p:nvSpPr>
        <p:spPr>
          <a:xfrm>
            <a:off x="6876256" y="2211710"/>
            <a:ext cx="864096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DE3E0BE1-38FC-4D4C-AC82-BF421126968E}"/>
              </a:ext>
            </a:extLst>
          </p:cNvPr>
          <p:cNvSpPr/>
          <p:nvPr/>
        </p:nvSpPr>
        <p:spPr>
          <a:xfrm>
            <a:off x="5076056" y="2211710"/>
            <a:ext cx="936104" cy="311989"/>
          </a:xfrm>
          <a:prstGeom prst="ellipse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D85689D2-11D4-44ED-805A-8A05B57B4A31}"/>
              </a:ext>
            </a:extLst>
          </p:cNvPr>
          <p:cNvSpPr/>
          <p:nvPr/>
        </p:nvSpPr>
        <p:spPr>
          <a:xfrm>
            <a:off x="3779912" y="4155926"/>
            <a:ext cx="936104" cy="322934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B019AF8-C6E6-4425-99D3-0084198DCCDA}"/>
              </a:ext>
            </a:extLst>
          </p:cNvPr>
          <p:cNvSpPr/>
          <p:nvPr/>
        </p:nvSpPr>
        <p:spPr>
          <a:xfrm>
            <a:off x="5076056" y="2859782"/>
            <a:ext cx="936104" cy="360040"/>
          </a:xfrm>
          <a:prstGeom prst="ellipse">
            <a:avLst/>
          </a:prstGeom>
          <a:noFill/>
          <a:ln>
            <a:solidFill>
              <a:srgbClr val="6EBD48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id="{0FEEFD8C-B4EB-4CCD-8A42-CF4673EB16E8}"/>
              </a:ext>
            </a:extLst>
          </p:cNvPr>
          <p:cNvSpPr/>
          <p:nvPr/>
        </p:nvSpPr>
        <p:spPr>
          <a:xfrm>
            <a:off x="3779912" y="2139702"/>
            <a:ext cx="936104" cy="360040"/>
          </a:xfrm>
          <a:prstGeom prst="ellipse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936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5 – „drauf und dran – erneuern und erweitern“ Modernisierung mit der EOF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37</a:t>
            </a:fld>
            <a:endParaRPr lang="de-DE"/>
          </a:p>
        </p:txBody>
      </p:sp>
      <p:graphicFrame>
        <p:nvGraphicFramePr>
          <p:cNvPr id="6" name="Tabelle 6">
            <a:extLst>
              <a:ext uri="{FF2B5EF4-FFF2-40B4-BE49-F238E27FC236}">
                <a16:creationId xmlns:a16="http://schemas.microsoft.com/office/drawing/2014/main" id="{FE04A1C9-A5FE-45DD-9810-09A2F71F88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054045"/>
              </p:ext>
            </p:extLst>
          </p:nvPr>
        </p:nvGraphicFramePr>
        <p:xfrm>
          <a:off x="457200" y="1200150"/>
          <a:ext cx="7805264" cy="294739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05025">
                  <a:extLst>
                    <a:ext uri="{9D8B030D-6E8A-4147-A177-3AD203B41FA5}">
                      <a16:colId xmlns:a16="http://schemas.microsoft.com/office/drawing/2014/main" val="2104929557"/>
                    </a:ext>
                  </a:extLst>
                </a:gridCol>
                <a:gridCol w="887836">
                  <a:extLst>
                    <a:ext uri="{9D8B030D-6E8A-4147-A177-3AD203B41FA5}">
                      <a16:colId xmlns:a16="http://schemas.microsoft.com/office/drawing/2014/main" val="1230865651"/>
                    </a:ext>
                  </a:extLst>
                </a:gridCol>
                <a:gridCol w="887836">
                  <a:extLst>
                    <a:ext uri="{9D8B030D-6E8A-4147-A177-3AD203B41FA5}">
                      <a16:colId xmlns:a16="http://schemas.microsoft.com/office/drawing/2014/main" val="4110111739"/>
                    </a:ext>
                  </a:extLst>
                </a:gridCol>
                <a:gridCol w="1024427">
                  <a:extLst>
                    <a:ext uri="{9D8B030D-6E8A-4147-A177-3AD203B41FA5}">
                      <a16:colId xmlns:a16="http://schemas.microsoft.com/office/drawing/2014/main" val="1087535411"/>
                    </a:ext>
                  </a:extLst>
                </a:gridCol>
                <a:gridCol w="2400140">
                  <a:extLst>
                    <a:ext uri="{9D8B030D-6E8A-4147-A177-3AD203B41FA5}">
                      <a16:colId xmlns:a16="http://schemas.microsoft.com/office/drawing/2014/main" val="2974630769"/>
                    </a:ext>
                  </a:extLst>
                </a:gridCol>
              </a:tblGrid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Mietertrag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26648463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Wohnen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10,75 €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232.200 €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48948639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Parken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außen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  3.600 €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718452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18.000 €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69065647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Erträge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253.800 €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31031120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Kapitalkosten (Zins und Tilgung)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216.800 €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3066445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Bewirtschaftungskosten pauschal je m²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p.a.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  36.000 €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11602658"/>
                  </a:ext>
                </a:extLst>
              </a:tr>
              <a:tr h="368424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Gesamtbetrag der Aufwendungen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     252.800 €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19270167"/>
                  </a:ext>
                </a:extLst>
              </a:tr>
            </a:tbl>
          </a:graphicData>
        </a:graphic>
      </p:graphicFrame>
      <p:sp>
        <p:nvSpPr>
          <p:cNvPr id="12" name="Ellipse 11">
            <a:extLst>
              <a:ext uri="{FF2B5EF4-FFF2-40B4-BE49-F238E27FC236}">
                <a16:creationId xmlns:a16="http://schemas.microsoft.com/office/drawing/2014/main" id="{ED9C8E27-F308-43CB-83D9-4D2BE71501C9}"/>
              </a:ext>
            </a:extLst>
          </p:cNvPr>
          <p:cNvSpPr/>
          <p:nvPr/>
        </p:nvSpPr>
        <p:spPr>
          <a:xfrm>
            <a:off x="6660232" y="271576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62336840-EDBC-4F30-9FD7-D120684808D4}"/>
              </a:ext>
            </a:extLst>
          </p:cNvPr>
          <p:cNvSpPr/>
          <p:nvPr/>
        </p:nvSpPr>
        <p:spPr>
          <a:xfrm>
            <a:off x="2987824" y="1635646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E3EEB00C-983D-47CC-9F40-A15EC14C9531}"/>
              </a:ext>
            </a:extLst>
          </p:cNvPr>
          <p:cNvSpPr/>
          <p:nvPr/>
        </p:nvSpPr>
        <p:spPr>
          <a:xfrm>
            <a:off x="2987824" y="343584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CC61B094-2992-4995-962C-B2FD5CF8EBBC}"/>
              </a:ext>
            </a:extLst>
          </p:cNvPr>
          <p:cNvSpPr/>
          <p:nvPr/>
        </p:nvSpPr>
        <p:spPr>
          <a:xfrm>
            <a:off x="6732240" y="3795886"/>
            <a:ext cx="936104" cy="288032"/>
          </a:xfrm>
          <a:prstGeom prst="ellipse">
            <a:avLst/>
          </a:pr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50424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5365D0-FDCE-4BD5-9515-AC1A78BF0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5 – „drauf und dran – erneuern und erweitern“ Modernisierung mit der EOF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733DBD-9AA6-4A92-A22D-24FA89804BE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Höherer Anteil EK, aus Bestand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Eigenkapitalverzinsung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Bankdarlehen Zinsen gestiegen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BEG – Zuschuss KfW 100 – Modernisierung für Bestand möglich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Durchschnitt der Erstvermietungsmiete sinkt auf 10,75 €/m²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7A1A373-D3AB-4D37-9B47-79C220982D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Belegungsabhängiges Darlehen steigt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Allgemeiner Zuschuss für Anteil Neubau (Faktor 125 %) für Anteil Modernisierung (Faktor 75 %)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 Zuschuss Energie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NEU Zuschuss NH</a:t>
            </a:r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DC65EB2-199A-48DB-B09C-5F51EA95D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38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881337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Die neue EOF Förderung - Zusammenfassung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65029A1-2026-4AC1-BC3F-A616A1FA4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692626"/>
              </p:ext>
            </p:extLst>
          </p:nvPr>
        </p:nvGraphicFramePr>
        <p:xfrm>
          <a:off x="457200" y="1200150"/>
          <a:ext cx="8219256" cy="36318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9876">
                  <a:extLst>
                    <a:ext uri="{9D8B030D-6E8A-4147-A177-3AD203B41FA5}">
                      <a16:colId xmlns:a16="http://schemas.microsoft.com/office/drawing/2014/main" val="1087235730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2009399996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295020808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1203371509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3395903290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354335605"/>
                    </a:ext>
                  </a:extLst>
                </a:gridCol>
              </a:tblGrid>
              <a:tr h="300321"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Zusammenfassung</a:t>
                      </a:r>
                      <a:endParaRPr lang="de-DE" sz="1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FB1</a:t>
                      </a:r>
                      <a:endParaRPr lang="de-DE" sz="1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FB2</a:t>
                      </a:r>
                      <a:endParaRPr lang="de-DE" sz="10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FB3</a:t>
                      </a:r>
                      <a:endParaRPr lang="de-DE" sz="10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FB4</a:t>
                      </a:r>
                      <a:endParaRPr lang="de-DE" sz="1000" b="1" i="0" u="none" strike="noStrike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FB5</a:t>
                      </a:r>
                      <a:endParaRPr lang="de-DE" sz="1000" b="1" i="0" u="none" strike="noStrike" dirty="0">
                        <a:solidFill>
                          <a:schemeClr val="bg1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431846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Standard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KfW 55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KfW 55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KFW 40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KFW 40 - NH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MOD KfW 100 - NH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5312887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Investitionskosten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9.000.000 €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9.000.000 €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9.360.000 €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9.720.000 €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7.938.000 €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129694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EK-Anteil 15 %/32%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1.350.000 €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1.350.000 €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1.404.000 €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1.458.000 €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2.537.000 €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6755421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Erstvermietungsmiete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11,50 €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12,50 €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12,95 €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13,25 €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    10,75 €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7395304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KfW-Zuschuss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787.500 €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562.500 €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731.200 €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821691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Allgemeiner EOF- Zuschuss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540.000 €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900.000 €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900.000 €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900.000 €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900.000 €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5845376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Energie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180.000 €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180.000 €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90.000 €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488391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Zuschuss Nachhaltigkeit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        -  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360.000 €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  360.000 €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66724468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Summe Zuschüss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3211693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mit KfW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1.327.500 €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  900.000 €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1.080.000 €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      2.002.500 € 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2.081.200 €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1837129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u="none" strike="noStrike">
                          <a:solidFill>
                            <a:srgbClr val="000000"/>
                          </a:solidFill>
                          <a:effectLst/>
                        </a:rPr>
                        <a:t>ohne KfW</a:t>
                      </a:r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540.000 €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900.000 €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1.080.000 €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1.440.000 €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             1.350.000 € 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85428364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39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31D104C-70EF-4C5F-B764-97962E521068}"/>
              </a:ext>
            </a:extLst>
          </p:cNvPr>
          <p:cNvCxnSpPr/>
          <p:nvPr/>
        </p:nvCxnSpPr>
        <p:spPr>
          <a:xfrm>
            <a:off x="3203848" y="1203598"/>
            <a:ext cx="0" cy="3600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D1D10F9C-0148-43C6-B09E-BD33A3C87D31}"/>
              </a:ext>
            </a:extLst>
          </p:cNvPr>
          <p:cNvCxnSpPr/>
          <p:nvPr/>
        </p:nvCxnSpPr>
        <p:spPr>
          <a:xfrm>
            <a:off x="7308304" y="1203598"/>
            <a:ext cx="0" cy="360040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9" name="Ellipse 8">
            <a:extLst>
              <a:ext uri="{FF2B5EF4-FFF2-40B4-BE49-F238E27FC236}">
                <a16:creationId xmlns:a16="http://schemas.microsoft.com/office/drawing/2014/main" id="{D168BEAB-2B52-4026-87EC-415DDC162967}"/>
              </a:ext>
            </a:extLst>
          </p:cNvPr>
          <p:cNvSpPr/>
          <p:nvPr/>
        </p:nvSpPr>
        <p:spPr>
          <a:xfrm>
            <a:off x="2195736" y="4227934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10B38A6-C1EA-4203-9006-9B3EC5560871}"/>
              </a:ext>
            </a:extLst>
          </p:cNvPr>
          <p:cNvSpPr/>
          <p:nvPr/>
        </p:nvSpPr>
        <p:spPr>
          <a:xfrm>
            <a:off x="6228184" y="4515966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>
            <a:extLst>
              <a:ext uri="{FF2B5EF4-FFF2-40B4-BE49-F238E27FC236}">
                <a16:creationId xmlns:a16="http://schemas.microsoft.com/office/drawing/2014/main" id="{966958F0-07D0-4D1C-9F9B-30F57F314229}"/>
              </a:ext>
            </a:extLst>
          </p:cNvPr>
          <p:cNvSpPr/>
          <p:nvPr/>
        </p:nvSpPr>
        <p:spPr>
          <a:xfrm>
            <a:off x="3491880" y="3003798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8BBDE5-1169-4765-9532-AE10A77C7F42}"/>
              </a:ext>
            </a:extLst>
          </p:cNvPr>
          <p:cNvSpPr/>
          <p:nvPr/>
        </p:nvSpPr>
        <p:spPr>
          <a:xfrm>
            <a:off x="4860032" y="3291830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>
            <a:extLst>
              <a:ext uri="{FF2B5EF4-FFF2-40B4-BE49-F238E27FC236}">
                <a16:creationId xmlns:a16="http://schemas.microsoft.com/office/drawing/2014/main" id="{1CC1C623-AE8A-4295-8529-38A2A767DF92}"/>
              </a:ext>
            </a:extLst>
          </p:cNvPr>
          <p:cNvSpPr/>
          <p:nvPr/>
        </p:nvSpPr>
        <p:spPr>
          <a:xfrm>
            <a:off x="6300192" y="3579862"/>
            <a:ext cx="864096" cy="360040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6E119238-FBB2-4B06-B71A-A2B557049A71}"/>
              </a:ext>
            </a:extLst>
          </p:cNvPr>
          <p:cNvSpPr/>
          <p:nvPr/>
        </p:nvSpPr>
        <p:spPr>
          <a:xfrm rot="19177794">
            <a:off x="5656335" y="1561699"/>
            <a:ext cx="234625" cy="119025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C2145C9D-95C5-4EBA-9FE0-663E526F3658}"/>
              </a:ext>
            </a:extLst>
          </p:cNvPr>
          <p:cNvSpPr/>
          <p:nvPr/>
        </p:nvSpPr>
        <p:spPr>
          <a:xfrm rot="19177794">
            <a:off x="7038067" y="1559060"/>
            <a:ext cx="234625" cy="141198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: nach rechts 16">
            <a:extLst>
              <a:ext uri="{FF2B5EF4-FFF2-40B4-BE49-F238E27FC236}">
                <a16:creationId xmlns:a16="http://schemas.microsoft.com/office/drawing/2014/main" id="{AE2BDFBF-BF87-4B85-937D-8EAA59E62212}"/>
              </a:ext>
            </a:extLst>
          </p:cNvPr>
          <p:cNvSpPr/>
          <p:nvPr/>
        </p:nvSpPr>
        <p:spPr>
          <a:xfrm rot="19177794">
            <a:off x="5693016" y="1912786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DCF9DF3E-1C23-48CF-A251-E46CC839B8D2}"/>
              </a:ext>
            </a:extLst>
          </p:cNvPr>
          <p:cNvSpPr/>
          <p:nvPr/>
        </p:nvSpPr>
        <p:spPr>
          <a:xfrm rot="19177794">
            <a:off x="7032783" y="1912787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Pfeil: nach rechts 19">
            <a:extLst>
              <a:ext uri="{FF2B5EF4-FFF2-40B4-BE49-F238E27FC236}">
                <a16:creationId xmlns:a16="http://schemas.microsoft.com/office/drawing/2014/main" id="{AFD8356D-F4F4-49E5-9A30-94302F327064}"/>
              </a:ext>
            </a:extLst>
          </p:cNvPr>
          <p:cNvSpPr/>
          <p:nvPr/>
        </p:nvSpPr>
        <p:spPr>
          <a:xfrm rot="19177794">
            <a:off x="5664631" y="2200819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Pfeil: nach rechts 20">
            <a:extLst>
              <a:ext uri="{FF2B5EF4-FFF2-40B4-BE49-F238E27FC236}">
                <a16:creationId xmlns:a16="http://schemas.microsoft.com/office/drawing/2014/main" id="{20990273-404A-4730-B2F2-CC33CA325D88}"/>
              </a:ext>
            </a:extLst>
          </p:cNvPr>
          <p:cNvSpPr/>
          <p:nvPr/>
        </p:nvSpPr>
        <p:spPr>
          <a:xfrm rot="19177794">
            <a:off x="5664631" y="2488851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40659BAE-C825-4BDA-B416-5C1BD1825881}"/>
              </a:ext>
            </a:extLst>
          </p:cNvPr>
          <p:cNvSpPr/>
          <p:nvPr/>
        </p:nvSpPr>
        <p:spPr>
          <a:xfrm rot="19177794">
            <a:off x="7061168" y="2200819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Pfeil: nach rechts 22">
            <a:extLst>
              <a:ext uri="{FF2B5EF4-FFF2-40B4-BE49-F238E27FC236}">
                <a16:creationId xmlns:a16="http://schemas.microsoft.com/office/drawing/2014/main" id="{790192CA-8B9D-462F-A1D4-E31E90D8D9AD}"/>
              </a:ext>
            </a:extLst>
          </p:cNvPr>
          <p:cNvSpPr/>
          <p:nvPr/>
        </p:nvSpPr>
        <p:spPr>
          <a:xfrm rot="19177794">
            <a:off x="7032783" y="2488851"/>
            <a:ext cx="234625" cy="124886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Ellipse 25">
            <a:extLst>
              <a:ext uri="{FF2B5EF4-FFF2-40B4-BE49-F238E27FC236}">
                <a16:creationId xmlns:a16="http://schemas.microsoft.com/office/drawing/2014/main" id="{42B7AE5E-9A3F-4A82-8F61-BD834C91BA28}"/>
              </a:ext>
            </a:extLst>
          </p:cNvPr>
          <p:cNvSpPr/>
          <p:nvPr/>
        </p:nvSpPr>
        <p:spPr>
          <a:xfrm>
            <a:off x="7956376" y="2396638"/>
            <a:ext cx="720080" cy="319128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Ellipse 26">
            <a:extLst>
              <a:ext uri="{FF2B5EF4-FFF2-40B4-BE49-F238E27FC236}">
                <a16:creationId xmlns:a16="http://schemas.microsoft.com/office/drawing/2014/main" id="{A8F02405-1BE5-4FFE-8DF1-9882CD7A9A5A}"/>
              </a:ext>
            </a:extLst>
          </p:cNvPr>
          <p:cNvSpPr/>
          <p:nvPr/>
        </p:nvSpPr>
        <p:spPr>
          <a:xfrm>
            <a:off x="7740352" y="4515966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37235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Ziele</a:t>
            </a:r>
            <a:br>
              <a:rPr lang="de-DE" dirty="0"/>
            </a:b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/>
            </a:pPr>
            <a:r>
              <a:rPr lang="de-DE" dirty="0"/>
              <a:t>bezahlbare Mieten </a:t>
            </a:r>
          </a:p>
          <a:p>
            <a:pPr marL="342900" indent="-342900">
              <a:buAutoNum type="arabicPeriod"/>
            </a:pPr>
            <a:r>
              <a:rPr lang="de-DE" dirty="0"/>
              <a:t>gesunder Wohnraum mit guter Qualität</a:t>
            </a:r>
          </a:p>
          <a:p>
            <a:pPr marL="342900" indent="-342900">
              <a:buAutoNum type="arabicPeriod"/>
            </a:pPr>
            <a:r>
              <a:rPr lang="de-DE" dirty="0"/>
              <a:t>hoher energetischer Standard </a:t>
            </a:r>
          </a:p>
          <a:p>
            <a:pPr marL="342900" indent="-342900">
              <a:buAutoNum type="arabicPeriod"/>
            </a:pPr>
            <a:r>
              <a:rPr lang="de-DE" dirty="0"/>
              <a:t>Neubau von Wohnraum</a:t>
            </a:r>
          </a:p>
          <a:p>
            <a:pPr marL="342900" indent="-342900">
              <a:buAutoNum type="arabicPeriod"/>
            </a:pPr>
            <a:r>
              <a:rPr lang="de-DE" dirty="0"/>
              <a:t>Werterhalt und Wirtschaftlichkeit</a:t>
            </a:r>
          </a:p>
          <a:p>
            <a:pPr marL="0" indent="0"/>
            <a:endParaRPr lang="de-DE" dirty="0"/>
          </a:p>
          <a:p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9033679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de-DE" dirty="0"/>
              <a:t>Die neue EOF Förderung – Förderquote der Zuschüsse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A65029A1-2026-4AC1-BC3F-A616A1FA47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1688567"/>
              </p:ext>
            </p:extLst>
          </p:nvPr>
        </p:nvGraphicFramePr>
        <p:xfrm>
          <a:off x="457200" y="1200150"/>
          <a:ext cx="8219256" cy="24305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369876">
                  <a:extLst>
                    <a:ext uri="{9D8B030D-6E8A-4147-A177-3AD203B41FA5}">
                      <a16:colId xmlns:a16="http://schemas.microsoft.com/office/drawing/2014/main" val="1087235730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2009399996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295020808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1203371509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3395903290"/>
                    </a:ext>
                  </a:extLst>
                </a:gridCol>
                <a:gridCol w="1369876">
                  <a:extLst>
                    <a:ext uri="{9D8B030D-6E8A-4147-A177-3AD203B41FA5}">
                      <a16:colId xmlns:a16="http://schemas.microsoft.com/office/drawing/2014/main" val="354335605"/>
                    </a:ext>
                  </a:extLst>
                </a:gridCol>
              </a:tblGrid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Zusammenfassung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FB1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FB2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FB3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FB4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FB5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9431846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Standard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KfW 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KfW 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KFW 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KFW 40 - NH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MOD KfW 100 - NH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35312887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mit KfW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45129694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Investitionskosten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27,4%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96755421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Investitionskosten ohne 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24,2%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40,2%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47395304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ohne KfW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2821691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Investitionskosten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6,0%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14,8%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18,5%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85845376"/>
                  </a:ext>
                </a:extLst>
              </a:tr>
              <a:tr h="300321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Investitionskosten ohne Grundstück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11,8%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13,6%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17,4%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24,7%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65488391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fld id="{6691A161-0D27-478D-AAEB-D0BFEC36F99A}" type="slidenum">
              <a:rPr lang="de-DE" smtClean="0"/>
              <a:pPr>
                <a:spcAft>
                  <a:spcPts val="600"/>
                </a:spcAft>
              </a:pPr>
              <a:t>40</a:t>
            </a:fld>
            <a:endParaRPr lang="de-DE"/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31D104C-70EF-4C5F-B764-97962E521068}"/>
              </a:ext>
            </a:extLst>
          </p:cNvPr>
          <p:cNvCxnSpPr>
            <a:cxnSpLocks/>
          </p:cNvCxnSpPr>
          <p:nvPr/>
        </p:nvCxnSpPr>
        <p:spPr>
          <a:xfrm>
            <a:off x="3203848" y="1203598"/>
            <a:ext cx="0" cy="25202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D1D10F9C-0148-43C6-B09E-BD33A3C87D31}"/>
              </a:ext>
            </a:extLst>
          </p:cNvPr>
          <p:cNvCxnSpPr>
            <a:cxnSpLocks/>
          </p:cNvCxnSpPr>
          <p:nvPr/>
        </p:nvCxnSpPr>
        <p:spPr>
          <a:xfrm>
            <a:off x="7308304" y="1203598"/>
            <a:ext cx="0" cy="2520280"/>
          </a:xfrm>
          <a:prstGeom prst="line">
            <a:avLst/>
          </a:prstGeom>
          <a:ln w="38100"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1" name="Ellipse 10">
            <a:extLst>
              <a:ext uri="{FF2B5EF4-FFF2-40B4-BE49-F238E27FC236}">
                <a16:creationId xmlns:a16="http://schemas.microsoft.com/office/drawing/2014/main" id="{966958F0-07D0-4D1C-9F9B-30F57F314229}"/>
              </a:ext>
            </a:extLst>
          </p:cNvPr>
          <p:cNvSpPr/>
          <p:nvPr/>
        </p:nvSpPr>
        <p:spPr>
          <a:xfrm>
            <a:off x="2051720" y="2427734"/>
            <a:ext cx="936104" cy="28803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>
            <a:extLst>
              <a:ext uri="{FF2B5EF4-FFF2-40B4-BE49-F238E27FC236}">
                <a16:creationId xmlns:a16="http://schemas.microsoft.com/office/drawing/2014/main" id="{3D8BBDE5-1169-4765-9532-AE10A77C7F42}"/>
              </a:ext>
            </a:extLst>
          </p:cNvPr>
          <p:cNvSpPr/>
          <p:nvPr/>
        </p:nvSpPr>
        <p:spPr>
          <a:xfrm>
            <a:off x="6228185" y="3363838"/>
            <a:ext cx="792087" cy="26780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Pfeil: nach rechts 14">
            <a:extLst>
              <a:ext uri="{FF2B5EF4-FFF2-40B4-BE49-F238E27FC236}">
                <a16:creationId xmlns:a16="http://schemas.microsoft.com/office/drawing/2014/main" id="{6E119238-FBB2-4B06-B71A-A2B557049A71}"/>
              </a:ext>
            </a:extLst>
          </p:cNvPr>
          <p:cNvSpPr/>
          <p:nvPr/>
        </p:nvSpPr>
        <p:spPr>
          <a:xfrm rot="19177794">
            <a:off x="5656335" y="1561699"/>
            <a:ext cx="234625" cy="119025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C2145C9D-95C5-4EBA-9FE0-663E526F3658}"/>
              </a:ext>
            </a:extLst>
          </p:cNvPr>
          <p:cNvSpPr/>
          <p:nvPr/>
        </p:nvSpPr>
        <p:spPr>
          <a:xfrm rot="19177794">
            <a:off x="7038067" y="1559060"/>
            <a:ext cx="234625" cy="141198"/>
          </a:xfrm>
          <a:prstGeom prst="rightArrow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Ellipse 23">
            <a:extLst>
              <a:ext uri="{FF2B5EF4-FFF2-40B4-BE49-F238E27FC236}">
                <a16:creationId xmlns:a16="http://schemas.microsoft.com/office/drawing/2014/main" id="{53FE73B8-F6F9-447C-9BDB-ED6D161A8E4E}"/>
              </a:ext>
            </a:extLst>
          </p:cNvPr>
          <p:cNvSpPr/>
          <p:nvPr/>
        </p:nvSpPr>
        <p:spPr>
          <a:xfrm>
            <a:off x="7524328" y="2427734"/>
            <a:ext cx="792087" cy="26780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FD557E77-326C-4471-8C2A-4810FFEF17E9}"/>
              </a:ext>
            </a:extLst>
          </p:cNvPr>
          <p:cNvSpPr/>
          <p:nvPr/>
        </p:nvSpPr>
        <p:spPr>
          <a:xfrm>
            <a:off x="7524329" y="3363838"/>
            <a:ext cx="792087" cy="267802"/>
          </a:xfrm>
          <a:prstGeom prst="ellipse">
            <a:avLst/>
          </a:prstGeom>
          <a:noFill/>
          <a:ln>
            <a:solidFill>
              <a:srgbClr val="6EBD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05595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1B0AA1-086F-4FDF-B15F-3CB54C68CE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Bayerisches Modernisierungsprogramm – </a:t>
            </a:r>
            <a:br>
              <a:rPr lang="de-DE" dirty="0"/>
            </a:br>
            <a:r>
              <a:rPr lang="de-DE" dirty="0"/>
              <a:t>BAY MOD-Programm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4BF08E-94A3-44DF-B58F-DA74745ABE2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Förderwege bei der Modernisierung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58B0006-8BB2-4667-B17E-AC79C9CDD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41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64354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Grundzüge des BAY MOD- Programms - 1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F0"/>
                </a:solidFill>
              </a:rPr>
              <a:t>Zinsverbilligtes Kapitalmarktdarlehen</a:t>
            </a:r>
            <a:r>
              <a:rPr lang="de-DE" dirty="0"/>
              <a:t>,</a:t>
            </a:r>
            <a:r>
              <a:rPr lang="de-DE" dirty="0">
                <a:solidFill>
                  <a:srgbClr val="00B0F0"/>
                </a:solidFill>
              </a:rPr>
              <a:t> ergänzender Investitionszuschuss, Tilgungserlass</a:t>
            </a:r>
          </a:p>
          <a:p>
            <a:pPr marL="285750" indent="-285750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F0"/>
                </a:solidFill>
              </a:rPr>
              <a:t>Kapitalmarktdarlehen</a:t>
            </a:r>
            <a:r>
              <a:rPr lang="de-DE" dirty="0"/>
              <a:t> mit Zinsverbilligung für 10 oder 20 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2 Jahre tilgungsfrei, dann 1,5 % Tilgung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Zinsbindung 10 oder 20 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F0"/>
                </a:solidFill>
              </a:rPr>
              <a:t>Ergänzender Investitionszuschuss </a:t>
            </a:r>
            <a:r>
              <a:rPr lang="de-DE" dirty="0"/>
              <a:t>in Höhe von bis zu </a:t>
            </a:r>
            <a:r>
              <a:rPr lang="de-DE" dirty="0">
                <a:solidFill>
                  <a:schemeClr val="bg2"/>
                </a:solidFill>
              </a:rPr>
              <a:t>200 € / m² </a:t>
            </a:r>
            <a:r>
              <a:rPr lang="de-DE" dirty="0"/>
              <a:t>Wohnfläche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Zuschuss Nachhaltigkeit </a:t>
            </a:r>
            <a:r>
              <a:rPr lang="de-DE" dirty="0">
                <a:solidFill>
                  <a:schemeClr val="bg2"/>
                </a:solidFill>
              </a:rPr>
              <a:t>200 € / m²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B0F0"/>
                </a:solidFill>
              </a:rPr>
              <a:t>Tilgungserlass </a:t>
            </a:r>
            <a:r>
              <a:rPr lang="de-DE" dirty="0"/>
              <a:t>abhängig vom erreichten Energieeffizienz-Standard </a:t>
            </a:r>
            <a:br>
              <a:rPr lang="de-DE" dirty="0"/>
            </a:br>
            <a:r>
              <a:rPr lang="de-DE" dirty="0">
                <a:solidFill>
                  <a:schemeClr val="bg2"/>
                </a:solidFill>
              </a:rPr>
              <a:t>25 % bis 40 %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873671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Grundzüge des BAY MOD- Programms - 2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</a:t>
            </a:r>
            <a:r>
              <a:rPr lang="de-DE" dirty="0">
                <a:solidFill>
                  <a:schemeClr val="bg2"/>
                </a:solidFill>
              </a:rPr>
              <a:t>Miete</a:t>
            </a:r>
            <a:r>
              <a:rPr lang="de-DE" dirty="0"/>
              <a:t> nach der Modernisierung muss </a:t>
            </a:r>
            <a:r>
              <a:rPr lang="de-DE" u="sng" dirty="0">
                <a:solidFill>
                  <a:schemeClr val="bg2"/>
                </a:solidFill>
              </a:rPr>
              <a:t>sozialverträglich</a:t>
            </a:r>
            <a:r>
              <a:rPr lang="de-DE" dirty="0"/>
              <a:t> sein.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Es ist eine Mieterhöhungen nach Maßgabe der §§ 558, 559 BGB möglich.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2"/>
                </a:solidFill>
              </a:rPr>
              <a:t>Belegungsbindung</a:t>
            </a:r>
            <a:r>
              <a:rPr lang="de-DE" dirty="0"/>
              <a:t> für 10 oder 20 Jahre für Haushalte mit Einkommensgrenze: gem. Art. 11 Abs. 1 </a:t>
            </a:r>
            <a:r>
              <a:rPr lang="de-DE" dirty="0" err="1"/>
              <a:t>BayWoFG</a:t>
            </a:r>
            <a:r>
              <a:rPr lang="de-DE" dirty="0"/>
              <a:t> (entspricht Einkommensstufe III der EOF-Förderung)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012576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Förderziele BAY MOD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/>
            <a:r>
              <a:rPr lang="de-DE" dirty="0"/>
              <a:t>Neben energetischen Maßnahmen werden insbesondere </a:t>
            </a:r>
            <a:r>
              <a:rPr lang="de-DE"/>
              <a:t>auch gefördert:</a:t>
            </a: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Erhöhung des Gebrauchswerts von Wohnraum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Verbesserung der allgemeinen Wohnverhältnisse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die Anpassung von Wohnraum an die Bedürfnisse älterer Menschen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24989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45</a:t>
            </a:fld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4555306" y="3023116"/>
            <a:ext cx="412115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400" dirty="0">
                <a:solidFill>
                  <a:srgbClr val="6EBD48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Kontakt</a:t>
            </a:r>
          </a:p>
          <a:p>
            <a:r>
              <a:rPr lang="de-DE" sz="1400" dirty="0">
                <a:latin typeface="Segoe UI" panose="020B0502040204020203" pitchFamily="34" charset="0"/>
                <a:cs typeface="Segoe UI" panose="020B0502040204020203" pitchFamily="34" charset="0"/>
              </a:rPr>
              <a:t>Patrik Zeitler</a:t>
            </a:r>
          </a:p>
          <a:p>
            <a:r>
              <a:rPr lang="de-DE" sz="1400" dirty="0">
                <a:latin typeface="Segoe UI" panose="020B0502040204020203" pitchFamily="34" charset="0"/>
                <a:cs typeface="Segoe UI" panose="020B0502040204020203" pitchFamily="34" charset="0"/>
              </a:rPr>
              <a:t>Wohnungswirtschaftlicher Berater</a:t>
            </a:r>
          </a:p>
          <a:p>
            <a:r>
              <a:rPr lang="de-DE" sz="1400" dirty="0">
                <a:latin typeface="Segoe UI" panose="020B0502040204020203" pitchFamily="34" charset="0"/>
                <a:cs typeface="Segoe UI" panose="020B0502040204020203" pitchFamily="34" charset="0"/>
              </a:rPr>
              <a:t>E-Mail: patrik.zeitler@vdwbayern.de</a:t>
            </a:r>
          </a:p>
          <a:p>
            <a:r>
              <a:rPr lang="de-DE" sz="1400" dirty="0">
                <a:latin typeface="Segoe UI" panose="020B0502040204020203" pitchFamily="34" charset="0"/>
                <a:cs typeface="Segoe UI" panose="020B0502040204020203" pitchFamily="34" charset="0"/>
              </a:rPr>
              <a:t>Tel.: 089 / 29 00 20 -</a:t>
            </a:r>
            <a:r>
              <a:rPr lang="de-DE" sz="14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436</a:t>
            </a:r>
            <a:endParaRPr lang="de-DE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de-DE" sz="1400" dirty="0">
                <a:latin typeface="Segoe UI" panose="020B0502040204020203" pitchFamily="34" charset="0"/>
                <a:cs typeface="Segoe UI" panose="020B0502040204020203" pitchFamily="34" charset="0"/>
              </a:rPr>
              <a:t>Fax: 089 / 29 00 20 </a:t>
            </a:r>
            <a:r>
              <a:rPr lang="de-DE" sz="1400" baseline="0" dirty="0">
                <a:latin typeface="Segoe UI" panose="020B0502040204020203" pitchFamily="34" charset="0"/>
                <a:cs typeface="Segoe UI" panose="020B0502040204020203" pitchFamily="34" charset="0"/>
              </a:rPr>
              <a:t>- 489</a:t>
            </a:r>
            <a:endParaRPr lang="de-DE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467544" y="1419622"/>
            <a:ext cx="484158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>
                <a:latin typeface="Segoe UI" panose="020B0502040204020203" pitchFamily="34" charset="0"/>
                <a:cs typeface="Segoe UI" panose="020B0502040204020203" pitchFamily="34" charset="0"/>
              </a:rPr>
              <a:t>Vielen Dank für Ihre Aufmerksamkeit!</a:t>
            </a:r>
          </a:p>
        </p:txBody>
      </p:sp>
    </p:spTree>
    <p:extLst>
      <p:ext uri="{BB962C8B-B14F-4D97-AF65-F5344CB8AC3E}">
        <p14:creationId xmlns:p14="http://schemas.microsoft.com/office/powerpoint/2010/main" val="3889080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Einkommensorientierte Förderung – EOF</a:t>
            </a:r>
            <a:br>
              <a:rPr lang="de-DE" dirty="0"/>
            </a:br>
            <a:r>
              <a:rPr lang="de-DE" dirty="0"/>
              <a:t>Fallbeispiele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im Neubau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3889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Grundzüge der EOF - 1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Grund- und Zusatzförderung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B0F0"/>
                </a:solidFill>
              </a:rPr>
              <a:t>Grundförderung</a:t>
            </a:r>
            <a:r>
              <a:rPr lang="de-DE" dirty="0"/>
              <a:t> mittels Darlehen und </a:t>
            </a:r>
            <a:r>
              <a:rPr lang="de-DE" sz="1900" dirty="0">
                <a:solidFill>
                  <a:srgbClr val="00B0F0"/>
                </a:solidFill>
              </a:rPr>
              <a:t>Investitionszuschuss</a:t>
            </a:r>
            <a:r>
              <a:rPr lang="de-D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2"/>
                </a:solidFill>
              </a:rPr>
              <a:t>Objektabhängiges Darlehen: </a:t>
            </a:r>
            <a:r>
              <a:rPr lang="de-DE" dirty="0"/>
              <a:t>Zinssatz 0,5 %, Tilgung 1,0 %, Laufzeit 25 Jahre oder 40 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2"/>
                </a:solidFill>
              </a:rPr>
              <a:t>Belegungsabhängiges Darlehen</a:t>
            </a:r>
            <a:br>
              <a:rPr lang="de-DE" dirty="0"/>
            </a:br>
            <a:r>
              <a:rPr lang="de-DE" dirty="0"/>
              <a:t>Höhe abhängig von Belegungsstruktur, Zinssatz 1,75 %, Tilgung 1,0 %, Laufzeit 25 Jahre oder 40 Jahre, 10 Jahre tilgungsfrei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chemeClr val="bg2"/>
                </a:solidFill>
              </a:rPr>
              <a:t>Investitionszuschuss:</a:t>
            </a:r>
            <a:br>
              <a:rPr lang="de-DE" dirty="0"/>
            </a:br>
            <a:r>
              <a:rPr lang="de-DE" dirty="0"/>
              <a:t>max. 500,- €/m</a:t>
            </a:r>
            <a:r>
              <a:rPr lang="de-DE" baseline="30000" dirty="0"/>
              <a:t>2</a:t>
            </a:r>
            <a:r>
              <a:rPr lang="de-DE" dirty="0"/>
              <a:t> Wohnfläche</a:t>
            </a:r>
            <a:br>
              <a:rPr lang="de-DE" dirty="0"/>
            </a:br>
            <a:r>
              <a:rPr lang="de-DE" dirty="0"/>
              <a:t>max. 200,- €/m² Wohnfläche - Nachhaltigkeitszuschuss</a:t>
            </a:r>
            <a:br>
              <a:rPr lang="de-DE" dirty="0"/>
            </a:br>
            <a:r>
              <a:rPr lang="de-DE" dirty="0"/>
              <a:t>max. 100,- €/m² Wohnfläche – Zuschuss Energieeffizienz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900" dirty="0">
                <a:solidFill>
                  <a:srgbClr val="00B0F0"/>
                </a:solidFill>
              </a:rPr>
              <a:t>Zusatzförderung</a:t>
            </a:r>
            <a:r>
              <a:rPr lang="de-DE" dirty="0"/>
              <a:t> mittels </a:t>
            </a:r>
            <a:r>
              <a:rPr lang="de-DE" dirty="0">
                <a:solidFill>
                  <a:srgbClr val="FF0000"/>
                </a:solidFill>
              </a:rPr>
              <a:t>laufender Zuschuss</a:t>
            </a:r>
            <a:r>
              <a:rPr lang="de-DE" dirty="0"/>
              <a:t> an </a:t>
            </a:r>
            <a:r>
              <a:rPr lang="de-DE" dirty="0">
                <a:solidFill>
                  <a:srgbClr val="FF0000"/>
                </a:solidFill>
              </a:rPr>
              <a:t>begünstigte Haushalte</a:t>
            </a:r>
            <a:r>
              <a:rPr lang="de-DE" dirty="0"/>
              <a:t> (Mieter) als Ausgleichsbetrag zwischen zulässiger Erstvermietungsmiete und </a:t>
            </a:r>
            <a:r>
              <a:rPr lang="de-DE" dirty="0">
                <a:solidFill>
                  <a:schemeClr val="bg2"/>
                </a:solidFill>
              </a:rPr>
              <a:t>zumutbarer Miete</a:t>
            </a:r>
            <a:r>
              <a:rPr lang="de-DE" dirty="0"/>
              <a:t>, sofern Mieter die Einkommensgrenzen erfüllt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9586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9F73CF-ACBA-4063-B8E7-0B6121C55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Grundzüge der EOF - 2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F3FC6F-89EC-4A47-89EE-22D8FFDF2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Förderdauer 25 oder 40 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Belegungsbindung 25 oder 40 Jahre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u="sng" dirty="0"/>
              <a:t>Keine</a:t>
            </a:r>
            <a:r>
              <a:rPr lang="de-DE" dirty="0"/>
              <a:t> Mietpreisbindung</a:t>
            </a:r>
            <a:br>
              <a:rPr lang="de-DE" dirty="0"/>
            </a:br>
            <a:r>
              <a:rPr lang="de-DE" dirty="0"/>
              <a:t>Begrenzung der örtlichen Vergleichsmiete durch im Bewilligungsbescheid </a:t>
            </a:r>
            <a:r>
              <a:rPr lang="de-DE" dirty="0">
                <a:solidFill>
                  <a:schemeClr val="bg2"/>
                </a:solidFill>
              </a:rPr>
              <a:t>festgelegte</a:t>
            </a:r>
            <a:r>
              <a:rPr lang="de-DE" dirty="0"/>
              <a:t> </a:t>
            </a:r>
            <a:r>
              <a:rPr lang="de-DE" dirty="0">
                <a:solidFill>
                  <a:schemeClr val="bg2"/>
                </a:solidFill>
              </a:rPr>
              <a:t>Erstvermietungsmiete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Mieterhöhungen können frühestens nach Ablauf des fünften Kalenderjahres ab dem Zeitpunkt der Bezugsfertigkeit gemäß den §§ 558 und 559 BGB </a:t>
            </a:r>
            <a:br>
              <a:rPr lang="de-DE" dirty="0"/>
            </a:br>
            <a:r>
              <a:rPr lang="de-DE" dirty="0"/>
              <a:t>um bis zu 7,5 % erfolgen.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7F978C05-B5D8-4E1B-92E4-3FEFA2CDB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331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109690-20DD-4377-AC24-4996ED73A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Fallbeispiel 1</a:t>
            </a:r>
            <a:br>
              <a:rPr lang="de-DE" dirty="0"/>
            </a:br>
            <a:r>
              <a:rPr lang="de-DE" dirty="0"/>
              <a:t>KfW-Standard 55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56DF631-31B8-4E74-956F-AD4886C89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Förderungen im Neubau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997A3250-EA9D-4269-AFE2-84C290C04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pPr/>
              <a:t>8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34815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084141-DFB3-461F-99D8-8DE37B1E5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Fallbeispiel 1</a:t>
            </a:r>
            <a:br>
              <a:rPr lang="de-DE" dirty="0"/>
            </a:br>
            <a:r>
              <a:rPr lang="de-DE" dirty="0"/>
              <a:t>KfW-Standard 55</a:t>
            </a:r>
          </a:p>
        </p:txBody>
      </p:sp>
      <p:graphicFrame>
        <p:nvGraphicFramePr>
          <p:cNvPr id="5" name="Tabelle 5">
            <a:extLst>
              <a:ext uri="{FF2B5EF4-FFF2-40B4-BE49-F238E27FC236}">
                <a16:creationId xmlns:a16="http://schemas.microsoft.com/office/drawing/2014/main" id="{96758C6F-F164-4B19-81CC-CB49114704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0115632"/>
              </p:ext>
            </p:extLst>
          </p:nvPr>
        </p:nvGraphicFramePr>
        <p:xfrm>
          <a:off x="457201" y="1200151"/>
          <a:ext cx="7805265" cy="30076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61053">
                  <a:extLst>
                    <a:ext uri="{9D8B030D-6E8A-4147-A177-3AD203B41FA5}">
                      <a16:colId xmlns:a16="http://schemas.microsoft.com/office/drawing/2014/main" val="1657311139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2064226222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3706573636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4022407190"/>
                    </a:ext>
                  </a:extLst>
                </a:gridCol>
                <a:gridCol w="1561053">
                  <a:extLst>
                    <a:ext uri="{9D8B030D-6E8A-4147-A177-3AD203B41FA5}">
                      <a16:colId xmlns:a16="http://schemas.microsoft.com/office/drawing/2014/main" val="3074783595"/>
                    </a:ext>
                  </a:extLst>
                </a:gridCol>
              </a:tblGrid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Projektbeschreibung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90800234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Wohnungen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m²-Wfl.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€/m²-Wfl.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81412123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868933137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7920814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EK III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600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4.550 €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2.730.000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55219893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Frei finanziert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     - 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31435247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Zwischensumme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        1.800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1596579"/>
                  </a:ext>
                </a:extLst>
              </a:tr>
              <a:tr h="226096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Stellplätze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€/Stellplatz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€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41576346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Oberirdisch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  4.000 €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40.000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79312155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TG-Stellplatz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       38.500 €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770.000 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80729667"/>
                  </a:ext>
                </a:extLst>
              </a:tr>
              <a:tr h="312860"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1" i="0" u="none" strike="noStrike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Gesamtinvestition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</a:rPr>
                        <a:t>9.000.000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63211806"/>
                  </a:ext>
                </a:extLst>
              </a:tr>
            </a:tbl>
          </a:graphicData>
        </a:graphic>
      </p:graphicFrame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FDEADEE-08B1-4E0C-9B0C-096F516DF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A161-0D27-478D-AAEB-D0BFEC36F99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363312"/>
      </p:ext>
    </p:extLst>
  </p:cSld>
  <p:clrMapOvr>
    <a:masterClrMapping/>
  </p:clrMapOvr>
</p:sld>
</file>

<file path=ppt/theme/theme1.xml><?xml version="1.0" encoding="utf-8"?>
<a:theme xmlns:a="http://schemas.openxmlformats.org/drawingml/2006/main" name="VdW Bayern mit Füllfarbe">
  <a:themeElements>
    <a:clrScheme name="VdW Farben">
      <a:dk1>
        <a:sysClr val="windowText" lastClr="000000"/>
      </a:dk1>
      <a:lt1>
        <a:sysClr val="window" lastClr="FFFFFF"/>
      </a:lt1>
      <a:dk2>
        <a:srgbClr val="3D5D72"/>
      </a:dk2>
      <a:lt2>
        <a:srgbClr val="6EBD48"/>
      </a:lt2>
      <a:accent1>
        <a:srgbClr val="F69B38"/>
      </a:accent1>
      <a:accent2>
        <a:srgbClr val="DA5835"/>
      </a:accent2>
      <a:accent3>
        <a:srgbClr val="4AC1EB"/>
      </a:accent3>
      <a:accent4>
        <a:srgbClr val="FF1E00"/>
      </a:accent4>
      <a:accent5>
        <a:srgbClr val="2582C5"/>
      </a:accent5>
      <a:accent6>
        <a:srgbClr val="004070"/>
      </a:accent6>
      <a:hlink>
        <a:srgbClr val="000000"/>
      </a:hlink>
      <a:folHlink>
        <a:srgbClr val="3D5D72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VdW Bayern_Folienmaster_2020_fin.potx" id="{72206ADE-6BD6-4337-B807-162794C35BAA}" vid="{B4F93731-D978-4DEE-803B-D6BD71E264C8}"/>
    </a:ext>
  </a:extLst>
</a:theme>
</file>

<file path=ppt/theme/theme2.xml><?xml version="1.0" encoding="utf-8"?>
<a:theme xmlns:a="http://schemas.openxmlformats.org/drawingml/2006/main" name="VdW Bayern weiß">
  <a:themeElements>
    <a:clrScheme name="VdW Farben">
      <a:dk1>
        <a:sysClr val="windowText" lastClr="000000"/>
      </a:dk1>
      <a:lt1>
        <a:sysClr val="window" lastClr="FFFFFF"/>
      </a:lt1>
      <a:dk2>
        <a:srgbClr val="3D5D72"/>
      </a:dk2>
      <a:lt2>
        <a:srgbClr val="6EBD48"/>
      </a:lt2>
      <a:accent1>
        <a:srgbClr val="F69B38"/>
      </a:accent1>
      <a:accent2>
        <a:srgbClr val="DA5835"/>
      </a:accent2>
      <a:accent3>
        <a:srgbClr val="4AC1EB"/>
      </a:accent3>
      <a:accent4>
        <a:srgbClr val="FF1E00"/>
      </a:accent4>
      <a:accent5>
        <a:srgbClr val="2582C5"/>
      </a:accent5>
      <a:accent6>
        <a:srgbClr val="004070"/>
      </a:accent6>
      <a:hlink>
        <a:srgbClr val="000000"/>
      </a:hlink>
      <a:folHlink>
        <a:srgbClr val="3D5D72"/>
      </a:folHlink>
    </a:clrScheme>
    <a:fontScheme name="Benutzerdefiniert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dW Bayern_Folienmaster_2020_fin.potx" id="{72206ADE-6BD6-4337-B807-162794C35BAA}" vid="{F598C271-229F-4C53-9E95-CD59FCFEE202}"/>
    </a:ext>
  </a:extLst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dW Bay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dW Bay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2527</Words>
  <Application>Microsoft Office PowerPoint</Application>
  <PresentationFormat>Bildschirmpräsentation (16:9)</PresentationFormat>
  <Paragraphs>1050</Paragraphs>
  <Slides>45</Slides>
  <Notes>2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45</vt:i4>
      </vt:variant>
    </vt:vector>
  </HeadingPairs>
  <TitlesOfParts>
    <vt:vector size="52" baseType="lpstr">
      <vt:lpstr>MS PGothic</vt:lpstr>
      <vt:lpstr>Arial</vt:lpstr>
      <vt:lpstr>Arial Bold</vt:lpstr>
      <vt:lpstr>Segoe UI</vt:lpstr>
      <vt:lpstr>Wingdings</vt:lpstr>
      <vt:lpstr>VdW Bayern mit Füllfarbe</vt:lpstr>
      <vt:lpstr>VdW Bayern weiß</vt:lpstr>
      <vt:lpstr>Vereinigung Münchener Wohnungsunternehmen Die neuen Wohnraumförderbestimmungen</vt:lpstr>
      <vt:lpstr>Die neuen Wohnraumförderbestimmungen (WFB 20 22 – Stand 30.03.2022)</vt:lpstr>
      <vt:lpstr>Ausgangslage</vt:lpstr>
      <vt:lpstr>Ziele </vt:lpstr>
      <vt:lpstr>Einkommensorientierte Förderung – EOF Fallbeispiele </vt:lpstr>
      <vt:lpstr>Grundzüge der EOF - 1</vt:lpstr>
      <vt:lpstr>Grundzüge der EOF - 2</vt:lpstr>
      <vt:lpstr>Fallbeispiel 1 KfW-Standard 55 </vt:lpstr>
      <vt:lpstr>Fallbeispiel 1 KfW-Standard 55</vt:lpstr>
      <vt:lpstr>Fallbeispiel 1 KfW-Standard 55</vt:lpstr>
      <vt:lpstr>Fallbeispiel 1 KfW-Standard 55 – bisherige Förderung mit KfW</vt:lpstr>
      <vt:lpstr>Fallbeispiel 1 KfW-Standard 55 – bisherige Förderung mit KfW</vt:lpstr>
      <vt:lpstr>Fallbeispiel 2 KfW-Standard 55 – Neue EOF-Förderung </vt:lpstr>
      <vt:lpstr>Fallbeispiel 2 KfW-Standard 55 – mit neuer EOF-Förderung</vt:lpstr>
      <vt:lpstr>Fallbeispiel 2 KfW-Standard 55 – mit neuer EOF-Förderung</vt:lpstr>
      <vt:lpstr>Fallbeispiel 2 KfW-Standard 55 – mit neuer EOF-Förderung</vt:lpstr>
      <vt:lpstr>Fallbeispiel 2 KfW-Standard 55 – mit neuer EOF-Förderung</vt:lpstr>
      <vt:lpstr>Fallbeispiel 2 KfW-Standard 55 Ergebnis</vt:lpstr>
      <vt:lpstr>Fallbeispiel 3 KfW-Standard 40 </vt:lpstr>
      <vt:lpstr>Fallbeispiel 3 KfW-Standard Effizienzhaus 40</vt:lpstr>
      <vt:lpstr>Fallbeispiel 3 KfW-Standard Effizienzhaus 40</vt:lpstr>
      <vt:lpstr>Fallbeispiel 3 KfW-Standard Effizienzhaus 40</vt:lpstr>
      <vt:lpstr>Fallbeispiel 3 KfW-Standard Effizienzhaus 40</vt:lpstr>
      <vt:lpstr>Fallbeispiel 3 KfW-Standard 40 Ergebnis</vt:lpstr>
      <vt:lpstr>Fallbeispiel 4 KfW-Standard 40 - Nachhaltigkeitsklasse </vt:lpstr>
      <vt:lpstr>Nachhaltigkeit</vt:lpstr>
      <vt:lpstr>Fallbeispiel 4 KfW-Standard Effizienzhaus 40 – NH Klasse</vt:lpstr>
      <vt:lpstr>Fallbeispiel 4 KfW-Standard Effizienzhaus 40 – NH Klasse</vt:lpstr>
      <vt:lpstr>Fallbeispiel 4 KfW-Standard Effizienzhaus 40 – NH Klasse</vt:lpstr>
      <vt:lpstr>Fallbeispiel 4 KfW-Standard Effizienzhaus 40 – NH Klasse</vt:lpstr>
      <vt:lpstr>Fallbeispiel 4 KfW-Standard 40 - NH Ergebnis</vt:lpstr>
      <vt:lpstr>Fallbeispiel 5 EOF – drauf und dran – nachhaltig erneuern und erweitern </vt:lpstr>
      <vt:lpstr>Drauf und Dran Erweiterung und Erneuerung</vt:lpstr>
      <vt:lpstr>Fallbeispiel 5 – „drauf und dran – erneuern und erweitern“ Modernisierung mit der EOF</vt:lpstr>
      <vt:lpstr>Fallbeispiel 5 – „drauf und dran – erneuern und erweitern“ Modernisierung mit der EOF</vt:lpstr>
      <vt:lpstr>Fallbeispiel 5 – „drauf und dran – erneuern und erweitern“ Modernisierung mit der EOF</vt:lpstr>
      <vt:lpstr>Fallbeispiel 5 – „drauf und dran – erneuern und erweitern“ Modernisierung mit der EOF</vt:lpstr>
      <vt:lpstr>Fallbeispiel 5 – „drauf und dran – erneuern und erweitern“ Modernisierung mit der EOF</vt:lpstr>
      <vt:lpstr>Die neue EOF Förderung - Zusammenfassung</vt:lpstr>
      <vt:lpstr>Die neue EOF Förderung – Förderquote der Zuschüsse</vt:lpstr>
      <vt:lpstr>Bayerisches Modernisierungsprogramm –  BAY MOD-Programm </vt:lpstr>
      <vt:lpstr>Grundzüge des BAY MOD- Programms - 1</vt:lpstr>
      <vt:lpstr>Grundzüge des BAY MOD- Programms - 2</vt:lpstr>
      <vt:lpstr>Förderziele BAY MOD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Neubau und Modernisierung im Bestand</dc:title>
  <dc:creator>Zeitler, Patrik</dc:creator>
  <cp:lastModifiedBy>Schilbers, Manuela</cp:lastModifiedBy>
  <cp:revision>98</cp:revision>
  <cp:lastPrinted>2022-05-03T10:57:11Z</cp:lastPrinted>
  <dcterms:created xsi:type="dcterms:W3CDTF">2021-02-02T16:08:25Z</dcterms:created>
  <dcterms:modified xsi:type="dcterms:W3CDTF">2022-07-18T08:00:39Z</dcterms:modified>
</cp:coreProperties>
</file>